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7" r:id="rId2"/>
    <p:sldId id="377" r:id="rId3"/>
    <p:sldId id="601" r:id="rId4"/>
    <p:sldId id="552" r:id="rId5"/>
    <p:sldId id="586" r:id="rId6"/>
    <p:sldId id="588" r:id="rId7"/>
    <p:sldId id="590" r:id="rId8"/>
    <p:sldId id="587" r:id="rId9"/>
    <p:sldId id="589" r:id="rId10"/>
    <p:sldId id="591" r:id="rId11"/>
    <p:sldId id="593" r:id="rId12"/>
    <p:sldId id="594" r:id="rId13"/>
    <p:sldId id="596" r:id="rId14"/>
    <p:sldId id="599" r:id="rId15"/>
    <p:sldId id="598" r:id="rId16"/>
    <p:sldId id="597" r:id="rId17"/>
    <p:sldId id="602" r:id="rId18"/>
    <p:sldId id="600"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FFCC66"/>
    <a:srgbClr val="FF3300"/>
    <a:srgbClr val="FFFF99"/>
    <a:srgbClr val="4F81BD"/>
    <a:srgbClr val="003366"/>
    <a:srgbClr val="333399"/>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5" autoAdjust="0"/>
    <p:restoredTop sz="94464" autoAdjust="0"/>
  </p:normalViewPr>
  <p:slideViewPr>
    <p:cSldViewPr>
      <p:cViewPr varScale="1">
        <p:scale>
          <a:sx n="68" d="100"/>
          <a:sy n="68" d="100"/>
        </p:scale>
        <p:origin x="11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EEDF-C8A1-483D-AA8F-3FFC3999203F}" type="datetimeFigureOut">
              <a:rPr lang="en-US" smtClean="0"/>
              <a:pPr/>
              <a:t>10/12/2023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6E0B4-87F4-456D-9B55-47F00B32441A}" type="slidenum">
              <a:rPr lang="en-US" smtClean="0"/>
              <a:pPr/>
              <a:t>‹#›</a:t>
            </a:fld>
            <a:endParaRPr lang="en-US"/>
          </a:p>
        </p:txBody>
      </p:sp>
    </p:spTree>
    <p:extLst>
      <p:ext uri="{BB962C8B-B14F-4D97-AF65-F5344CB8AC3E}">
        <p14:creationId xmlns:p14="http://schemas.microsoft.com/office/powerpoint/2010/main" val="303949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2</a:t>
            </a:fld>
            <a:endParaRPr lang="en-US"/>
          </a:p>
        </p:txBody>
      </p:sp>
    </p:spTree>
    <p:extLst>
      <p:ext uri="{BB962C8B-B14F-4D97-AF65-F5344CB8AC3E}">
        <p14:creationId xmlns:p14="http://schemas.microsoft.com/office/powerpoint/2010/main" val="28882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11</a:t>
            </a:fld>
            <a:endParaRPr lang="en-US"/>
          </a:p>
        </p:txBody>
      </p:sp>
    </p:spTree>
    <p:extLst>
      <p:ext uri="{BB962C8B-B14F-4D97-AF65-F5344CB8AC3E}">
        <p14:creationId xmlns:p14="http://schemas.microsoft.com/office/powerpoint/2010/main" val="369651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12</a:t>
            </a:fld>
            <a:endParaRPr lang="en-US"/>
          </a:p>
        </p:txBody>
      </p:sp>
    </p:spTree>
    <p:extLst>
      <p:ext uri="{BB962C8B-B14F-4D97-AF65-F5344CB8AC3E}">
        <p14:creationId xmlns:p14="http://schemas.microsoft.com/office/powerpoint/2010/main" val="73652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13</a:t>
            </a:fld>
            <a:endParaRPr lang="en-US"/>
          </a:p>
        </p:txBody>
      </p:sp>
    </p:spTree>
    <p:extLst>
      <p:ext uri="{BB962C8B-B14F-4D97-AF65-F5344CB8AC3E}">
        <p14:creationId xmlns:p14="http://schemas.microsoft.com/office/powerpoint/2010/main" val="225799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14</a:t>
            </a:fld>
            <a:endParaRPr lang="en-US"/>
          </a:p>
        </p:txBody>
      </p:sp>
    </p:spTree>
    <p:extLst>
      <p:ext uri="{BB962C8B-B14F-4D97-AF65-F5344CB8AC3E}">
        <p14:creationId xmlns:p14="http://schemas.microsoft.com/office/powerpoint/2010/main" val="351260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15</a:t>
            </a:fld>
            <a:endParaRPr lang="en-US"/>
          </a:p>
        </p:txBody>
      </p:sp>
    </p:spTree>
    <p:extLst>
      <p:ext uri="{BB962C8B-B14F-4D97-AF65-F5344CB8AC3E}">
        <p14:creationId xmlns:p14="http://schemas.microsoft.com/office/powerpoint/2010/main" val="327835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16</a:t>
            </a:fld>
            <a:endParaRPr lang="en-US"/>
          </a:p>
        </p:txBody>
      </p:sp>
    </p:spTree>
    <p:extLst>
      <p:ext uri="{BB962C8B-B14F-4D97-AF65-F5344CB8AC3E}">
        <p14:creationId xmlns:p14="http://schemas.microsoft.com/office/powerpoint/2010/main" val="19912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17</a:t>
            </a:fld>
            <a:endParaRPr lang="en-US"/>
          </a:p>
        </p:txBody>
      </p:sp>
    </p:spTree>
    <p:extLst>
      <p:ext uri="{BB962C8B-B14F-4D97-AF65-F5344CB8AC3E}">
        <p14:creationId xmlns:p14="http://schemas.microsoft.com/office/powerpoint/2010/main" val="58012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3</a:t>
            </a:fld>
            <a:endParaRPr lang="en-US"/>
          </a:p>
        </p:txBody>
      </p:sp>
    </p:spTree>
    <p:extLst>
      <p:ext uri="{BB962C8B-B14F-4D97-AF65-F5344CB8AC3E}">
        <p14:creationId xmlns:p14="http://schemas.microsoft.com/office/powerpoint/2010/main" val="378596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4</a:t>
            </a:fld>
            <a:endParaRPr lang="en-US"/>
          </a:p>
        </p:txBody>
      </p:sp>
    </p:spTree>
    <p:extLst>
      <p:ext uri="{BB962C8B-B14F-4D97-AF65-F5344CB8AC3E}">
        <p14:creationId xmlns:p14="http://schemas.microsoft.com/office/powerpoint/2010/main" val="202326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5</a:t>
            </a:fld>
            <a:endParaRPr lang="en-US"/>
          </a:p>
        </p:txBody>
      </p:sp>
    </p:spTree>
    <p:extLst>
      <p:ext uri="{BB962C8B-B14F-4D97-AF65-F5344CB8AC3E}">
        <p14:creationId xmlns:p14="http://schemas.microsoft.com/office/powerpoint/2010/main" val="354342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6</a:t>
            </a:fld>
            <a:endParaRPr lang="en-US"/>
          </a:p>
        </p:txBody>
      </p:sp>
    </p:spTree>
    <p:extLst>
      <p:ext uri="{BB962C8B-B14F-4D97-AF65-F5344CB8AC3E}">
        <p14:creationId xmlns:p14="http://schemas.microsoft.com/office/powerpoint/2010/main" val="215633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7</a:t>
            </a:fld>
            <a:endParaRPr lang="en-US"/>
          </a:p>
        </p:txBody>
      </p:sp>
    </p:spTree>
    <p:extLst>
      <p:ext uri="{BB962C8B-B14F-4D97-AF65-F5344CB8AC3E}">
        <p14:creationId xmlns:p14="http://schemas.microsoft.com/office/powerpoint/2010/main" val="78441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8</a:t>
            </a:fld>
            <a:endParaRPr lang="en-US"/>
          </a:p>
        </p:txBody>
      </p:sp>
    </p:spTree>
    <p:extLst>
      <p:ext uri="{BB962C8B-B14F-4D97-AF65-F5344CB8AC3E}">
        <p14:creationId xmlns:p14="http://schemas.microsoft.com/office/powerpoint/2010/main" val="61345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9</a:t>
            </a:fld>
            <a:endParaRPr lang="en-US"/>
          </a:p>
        </p:txBody>
      </p:sp>
    </p:spTree>
    <p:extLst>
      <p:ext uri="{BB962C8B-B14F-4D97-AF65-F5344CB8AC3E}">
        <p14:creationId xmlns:p14="http://schemas.microsoft.com/office/powerpoint/2010/main" val="337838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016E0B4-87F4-456D-9B55-47F00B32441A}" type="slidenum">
              <a:rPr lang="en-US" smtClean="0"/>
              <a:pPr/>
              <a:t>10</a:t>
            </a:fld>
            <a:endParaRPr lang="en-US"/>
          </a:p>
        </p:txBody>
      </p:sp>
    </p:spTree>
    <p:extLst>
      <p:ext uri="{BB962C8B-B14F-4D97-AF65-F5344CB8AC3E}">
        <p14:creationId xmlns:p14="http://schemas.microsoft.com/office/powerpoint/2010/main" val="206330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5E9E296-8E5C-41D6-AA2A-75CEA51D3681}" type="datetimeFigureOut">
              <a:rPr lang="it-IT" smtClean="0"/>
              <a:pPr/>
              <a:t>12/10/2023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1FF3D-736E-47FF-850E-0544F58D508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E296-8E5C-41D6-AA2A-75CEA51D3681}" type="datetimeFigureOut">
              <a:rPr lang="it-IT" smtClean="0"/>
              <a:pPr/>
              <a:t>12/10/2023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1FF3D-736E-47FF-850E-0544F58D508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628800"/>
            <a:ext cx="9144000" cy="1571636"/>
          </a:xfrm>
        </p:spPr>
        <p:txBody>
          <a:bodyPr>
            <a:normAutofit/>
          </a:bodyPr>
          <a:lstStyle/>
          <a:p>
            <a:pPr>
              <a:spcAft>
                <a:spcPts val="1200"/>
              </a:spcAft>
            </a:pPr>
            <a:r>
              <a:rPr lang="en-US" sz="2800" b="1" spc="150" dirty="0">
                <a:solidFill>
                  <a:srgbClr val="003366"/>
                </a:solidFill>
              </a:rPr>
              <a:t>3rd Meeting </a:t>
            </a:r>
            <a:br>
              <a:rPr lang="en-US" sz="2800" b="1" spc="150" dirty="0">
                <a:solidFill>
                  <a:srgbClr val="003366"/>
                </a:solidFill>
              </a:rPr>
            </a:br>
            <a:r>
              <a:rPr lang="en-US" sz="2800" b="1" spc="150" dirty="0">
                <a:solidFill>
                  <a:srgbClr val="003366"/>
                </a:solidFill>
              </a:rPr>
              <a:t>Expert Working Group on Floods</a:t>
            </a:r>
            <a:br>
              <a:rPr lang="en-US" sz="2800" b="1" spc="150" dirty="0">
                <a:solidFill>
                  <a:srgbClr val="003366"/>
                </a:solidFill>
              </a:rPr>
            </a:br>
            <a:r>
              <a:rPr lang="en-US" sz="2000" b="1" spc="150" dirty="0">
                <a:solidFill>
                  <a:srgbClr val="003366"/>
                </a:solidFill>
              </a:rPr>
              <a:t>(Ulcinj, Montenegro)</a:t>
            </a:r>
            <a:endParaRPr lang="it-IT" sz="2800" b="1" dirty="0">
              <a:solidFill>
                <a:srgbClr val="003366"/>
              </a:solidFill>
            </a:endParaRPr>
          </a:p>
        </p:txBody>
      </p:sp>
      <p:sp>
        <p:nvSpPr>
          <p:cNvPr id="3" name="Sottotitolo 2"/>
          <p:cNvSpPr>
            <a:spLocks noGrp="1"/>
          </p:cNvSpPr>
          <p:nvPr>
            <p:ph type="subTitle" idx="1"/>
          </p:nvPr>
        </p:nvSpPr>
        <p:spPr>
          <a:xfrm>
            <a:off x="500034" y="3933056"/>
            <a:ext cx="8143932" cy="1944216"/>
          </a:xfrm>
        </p:spPr>
        <p:txBody>
          <a:bodyPr>
            <a:noAutofit/>
          </a:bodyPr>
          <a:lstStyle/>
          <a:p>
            <a:r>
              <a:rPr lang="en-US" b="1" dirty="0">
                <a:solidFill>
                  <a:srgbClr val="003366"/>
                </a:solidFill>
              </a:rPr>
              <a:t>Background Report on Status of FRM in the Drin River Basin</a:t>
            </a:r>
          </a:p>
          <a:p>
            <a:endParaRPr lang="en-US" sz="2000" b="1" dirty="0">
              <a:solidFill>
                <a:srgbClr val="003366"/>
              </a:solidFill>
            </a:endParaRPr>
          </a:p>
          <a:p>
            <a:r>
              <a:rPr lang="en-US" sz="2000" b="1" dirty="0">
                <a:solidFill>
                  <a:srgbClr val="003366"/>
                </a:solidFill>
              </a:rPr>
              <a:t>October 2023</a:t>
            </a:r>
            <a:endParaRPr lang="en-US" sz="2000" dirty="0">
              <a:solidFill>
                <a:srgbClr val="003366"/>
              </a:solidFill>
            </a:endParaRPr>
          </a:p>
        </p:txBody>
      </p:sp>
      <p:pic>
        <p:nvPicPr>
          <p:cNvPr id="5"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9814" y="0"/>
            <a:ext cx="674862" cy="1269342"/>
          </a:xfrm>
          <a:prstGeom prst="rect">
            <a:avLst/>
          </a:prstGeom>
          <a:noFill/>
          <a:ln>
            <a:noFill/>
          </a:ln>
        </p:spPr>
      </p:pic>
      <p:pic>
        <p:nvPicPr>
          <p:cNvPr id="12" name="Picture 11" descr="A blue paint splashes on a white surface&#10;&#10;Description automatically generated with low confidence">
            <a:extLst>
              <a:ext uri="{FF2B5EF4-FFF2-40B4-BE49-F238E27FC236}">
                <a16:creationId xmlns:a16="http://schemas.microsoft.com/office/drawing/2014/main" id="{0BECA6A7-51AA-508A-CFC3-17B5E098D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8989"/>
            <a:ext cx="2968327" cy="711364"/>
          </a:xfrm>
          <a:prstGeom prst="rect">
            <a:avLst/>
          </a:prstGeom>
        </p:spPr>
      </p:pic>
      <p:pic>
        <p:nvPicPr>
          <p:cNvPr id="14" name="Picture 13" descr="A picture containing text, font, graphics, logo&#10;&#10;Description automatically generated">
            <a:extLst>
              <a:ext uri="{FF2B5EF4-FFF2-40B4-BE49-F238E27FC236}">
                <a16:creationId xmlns:a16="http://schemas.microsoft.com/office/drawing/2014/main" id="{EB4FB511-AD93-132D-A9EE-81CF09071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876" y="132046"/>
            <a:ext cx="2127338" cy="1110734"/>
          </a:xfrm>
          <a:prstGeom prst="rect">
            <a:avLst/>
          </a:prstGeom>
        </p:spPr>
      </p:pic>
      <p:pic>
        <p:nvPicPr>
          <p:cNvPr id="4" name="Picture 1" descr="Logo, company name&#10;&#10;Description automatically generated">
            <a:extLst>
              <a:ext uri="{FF2B5EF4-FFF2-40B4-BE49-F238E27FC236}">
                <a16:creationId xmlns:a16="http://schemas.microsoft.com/office/drawing/2014/main" id="{FFA446F9-CA83-BD19-D94D-1DF39AC05B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0867" y="-27304"/>
            <a:ext cx="2091333" cy="13735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Selected Projects Related to the FRM in the Drin Basin</a:t>
            </a:r>
          </a:p>
        </p:txBody>
      </p:sp>
      <p:sp>
        <p:nvSpPr>
          <p:cNvPr id="4" name="TextBox 3">
            <a:extLst>
              <a:ext uri="{FF2B5EF4-FFF2-40B4-BE49-F238E27FC236}">
                <a16:creationId xmlns:a16="http://schemas.microsoft.com/office/drawing/2014/main" id="{0D9F65DD-BB44-9999-DA59-7CFC637D4969}"/>
              </a:ext>
            </a:extLst>
          </p:cNvPr>
          <p:cNvSpPr txBox="1"/>
          <p:nvPr/>
        </p:nvSpPr>
        <p:spPr>
          <a:xfrm>
            <a:off x="163917" y="980728"/>
            <a:ext cx="8980083" cy="5970865"/>
          </a:xfrm>
          <a:prstGeom prst="rect">
            <a:avLst/>
          </a:prstGeom>
          <a:noFill/>
        </p:spPr>
        <p:txBody>
          <a:bodyPr wrap="square">
            <a:spAutoFit/>
          </a:bodyPr>
          <a:lstStyle/>
          <a:p>
            <a:pPr marL="285750" indent="-285750">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Transboundary Level</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Preliminary Flood Risk Assessment Drin/</a:t>
            </a:r>
            <a:r>
              <a:rPr lang="en-US" dirty="0" err="1">
                <a:solidFill>
                  <a:srgbClr val="17365D"/>
                </a:solidFill>
                <a:latin typeface="Calibri" panose="020F0502020204030204" pitchFamily="34" charset="0"/>
                <a:ea typeface="Cambria" panose="02040503050406030204" pitchFamily="18" charset="0"/>
              </a:rPr>
              <a:t>Drim</a:t>
            </a:r>
            <a:r>
              <a:rPr lang="en-US" dirty="0">
                <a:solidFill>
                  <a:srgbClr val="17365D"/>
                </a:solidFill>
                <a:latin typeface="Calibri" panose="020F0502020204030204" pitchFamily="34" charset="0"/>
                <a:ea typeface="Cambria" panose="02040503050406030204" pitchFamily="18" charset="0"/>
              </a:rPr>
              <a:t> – Buna/Bojana River Basin (GIZ, 2018) </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IPA Cross-border Cooperation </a:t>
            </a:r>
            <a:r>
              <a:rPr lang="en-US" dirty="0" err="1">
                <a:solidFill>
                  <a:srgbClr val="17365D"/>
                </a:solidFill>
                <a:latin typeface="Calibri" panose="020F0502020204030204" pitchFamily="34" charset="0"/>
                <a:ea typeface="Cambria" panose="02040503050406030204" pitchFamily="18" charset="0"/>
              </a:rPr>
              <a:t>Programme</a:t>
            </a:r>
            <a:r>
              <a:rPr lang="en-US" dirty="0">
                <a:solidFill>
                  <a:srgbClr val="17365D"/>
                </a:solidFill>
                <a:latin typeface="Calibri" panose="020F0502020204030204" pitchFamily="34" charset="0"/>
                <a:ea typeface="Cambria" panose="02040503050406030204" pitchFamily="18" charset="0"/>
              </a:rPr>
              <a:t> MNE – ALB (2022</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Nexus Assessment for the Drin River Basin (Phase II – 2022)</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DIKTAS - Protection &amp; Sustainable Use of Dinaric Karst Transboundary Aquifer (2014)</a:t>
            </a:r>
          </a:p>
          <a:p>
            <a:pPr marL="285750" indent="-285750">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Albania</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Flood Risk Management Plan </a:t>
            </a:r>
            <a:r>
              <a:rPr lang="en-US" dirty="0" err="1">
                <a:solidFill>
                  <a:srgbClr val="17365D"/>
                </a:solidFill>
                <a:latin typeface="Calibri" panose="020F0502020204030204" pitchFamily="34" charset="0"/>
                <a:ea typeface="Cambria" panose="02040503050406030204" pitchFamily="18" charset="0"/>
              </a:rPr>
              <a:t>Shkodër</a:t>
            </a:r>
            <a:r>
              <a:rPr lang="en-US" dirty="0">
                <a:solidFill>
                  <a:srgbClr val="17365D"/>
                </a:solidFill>
                <a:latin typeface="Calibri" panose="020F0502020204030204" pitchFamily="34" charset="0"/>
                <a:ea typeface="Cambria" panose="02040503050406030204" pitchFamily="18" charset="0"/>
              </a:rPr>
              <a:t> Region (GIZ, 2021)</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National Civil Protection Agency, Disaster Risk Assessment in Albania (2021)</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MARD, Drin-Buna Final River Basin Management Plan  (2019)</a:t>
            </a:r>
          </a:p>
          <a:p>
            <a:pPr marL="285750" indent="-285750">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Kosovo</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Integrated Water Resources Management in Kosovo’ (</a:t>
            </a:r>
            <a:r>
              <a:rPr lang="en-US" dirty="0" err="1">
                <a:solidFill>
                  <a:srgbClr val="17365D"/>
                </a:solidFill>
                <a:latin typeface="Calibri" panose="020F0502020204030204" pitchFamily="34" charset="0"/>
                <a:ea typeface="Cambria" panose="02040503050406030204" pitchFamily="18" charset="0"/>
              </a:rPr>
              <a:t>Drini</a:t>
            </a:r>
            <a:r>
              <a:rPr lang="en-US" dirty="0">
                <a:solidFill>
                  <a:srgbClr val="17365D"/>
                </a:solidFill>
                <a:latin typeface="Calibri" panose="020F0502020204030204" pitchFamily="34" charset="0"/>
                <a:ea typeface="Cambria" panose="02040503050406030204" pitchFamily="18" charset="0"/>
              </a:rPr>
              <a:t> </a:t>
            </a:r>
            <a:r>
              <a:rPr lang="en-US" dirty="0" err="1">
                <a:solidFill>
                  <a:srgbClr val="17365D"/>
                </a:solidFill>
                <a:latin typeface="Calibri" panose="020F0502020204030204" pitchFamily="34" charset="0"/>
                <a:ea typeface="Cambria" panose="02040503050406030204" pitchFamily="18" charset="0"/>
              </a:rPr>
              <a:t>i</a:t>
            </a:r>
            <a:r>
              <a:rPr lang="en-US" dirty="0">
                <a:solidFill>
                  <a:srgbClr val="17365D"/>
                </a:solidFill>
                <a:latin typeface="Calibri" panose="020F0502020204030204" pitchFamily="34" charset="0"/>
                <a:ea typeface="Cambria" panose="02040503050406030204" pitchFamily="18" charset="0"/>
              </a:rPr>
              <a:t> </a:t>
            </a:r>
            <a:r>
              <a:rPr lang="en-US" dirty="0" err="1">
                <a:solidFill>
                  <a:srgbClr val="17365D"/>
                </a:solidFill>
                <a:latin typeface="Calibri" panose="020F0502020204030204" pitchFamily="34" charset="0"/>
                <a:ea typeface="Cambria" panose="02040503050406030204" pitchFamily="18" charset="0"/>
              </a:rPr>
              <a:t>Bardhë</a:t>
            </a:r>
            <a:r>
              <a:rPr lang="en-US" dirty="0">
                <a:solidFill>
                  <a:srgbClr val="17365D"/>
                </a:solidFill>
                <a:latin typeface="Calibri" panose="020F0502020204030204" pitchFamily="34" charset="0"/>
                <a:ea typeface="Cambria" panose="02040503050406030204" pitchFamily="18" charset="0"/>
              </a:rPr>
              <a:t> RBMP, 2022)</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Preliminary Flood Risk Assessment (PFRA) for All River Basins in Kosovo (2021)</a:t>
            </a:r>
            <a:endParaRPr lang="en-US" dirty="0">
              <a:solidFill>
                <a:srgbClr val="17365D"/>
              </a:solidFill>
              <a:highlight>
                <a:srgbClr val="FFFF00"/>
              </a:highlight>
              <a:latin typeface="Calibri" panose="020F0502020204030204" pitchFamily="34" charset="0"/>
              <a:ea typeface="Cambria" panose="02040503050406030204" pitchFamily="18" charset="0"/>
            </a:endParaRPr>
          </a:p>
          <a:p>
            <a:pPr marL="285750" indent="-285750">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Montenegro</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Strengthening the Capacities for Implementation of the WFD in Montenegro (2018)</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Implementation and Monitoring of Water Management in Montenegro (2021)</a:t>
            </a:r>
          </a:p>
          <a:p>
            <a:pPr marL="742950" lvl="1" indent="-285750">
              <a:spcAft>
                <a:spcPts val="4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Flood Risk Management Plan for the Adriatic River Basin (2023)</a:t>
            </a:r>
          </a:p>
          <a:p>
            <a:pPr marL="285750" lvl="1" indent="-285750">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North Macedonia</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Implementation of the EU Floods Directive through Harmonization of National Legislation and Preparation of Flood Risk Management Plan (IPA II)*</a:t>
            </a:r>
          </a:p>
        </p:txBody>
      </p:sp>
    </p:spTree>
    <p:extLst>
      <p:ext uri="{BB962C8B-B14F-4D97-AF65-F5344CB8AC3E}">
        <p14:creationId xmlns:p14="http://schemas.microsoft.com/office/powerpoint/2010/main" val="69878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Other Projects Related to the FRM in the Drin Basin</a:t>
            </a:r>
          </a:p>
        </p:txBody>
      </p:sp>
      <p:graphicFrame>
        <p:nvGraphicFramePr>
          <p:cNvPr id="4" name="Tabella 3">
            <a:extLst>
              <a:ext uri="{FF2B5EF4-FFF2-40B4-BE49-F238E27FC236}">
                <a16:creationId xmlns:a16="http://schemas.microsoft.com/office/drawing/2014/main" id="{DF622E42-A57D-D95C-3E93-165C8FAF4EA7}"/>
              </a:ext>
            </a:extLst>
          </p:cNvPr>
          <p:cNvGraphicFramePr>
            <a:graphicFrameLocks noGrp="1"/>
          </p:cNvGraphicFramePr>
          <p:nvPr>
            <p:extLst>
              <p:ext uri="{D42A27DB-BD31-4B8C-83A1-F6EECF244321}">
                <p14:modId xmlns:p14="http://schemas.microsoft.com/office/powerpoint/2010/main" val="2276359762"/>
              </p:ext>
            </p:extLst>
          </p:nvPr>
        </p:nvGraphicFramePr>
        <p:xfrm>
          <a:off x="178479" y="1102322"/>
          <a:ext cx="8784975" cy="3966401"/>
        </p:xfrm>
        <a:graphic>
          <a:graphicData uri="http://schemas.openxmlformats.org/drawingml/2006/table">
            <a:tbl>
              <a:tblPr bandRow="1">
                <a:tableStyleId>{5C22544A-7EE6-4342-B048-85BDC9FD1C3A}</a:tableStyleId>
              </a:tblPr>
              <a:tblGrid>
                <a:gridCol w="433081">
                  <a:extLst>
                    <a:ext uri="{9D8B030D-6E8A-4147-A177-3AD203B41FA5}">
                      <a16:colId xmlns:a16="http://schemas.microsoft.com/office/drawing/2014/main" val="3188556981"/>
                    </a:ext>
                  </a:extLst>
                </a:gridCol>
                <a:gridCol w="5544616">
                  <a:extLst>
                    <a:ext uri="{9D8B030D-6E8A-4147-A177-3AD203B41FA5}">
                      <a16:colId xmlns:a16="http://schemas.microsoft.com/office/drawing/2014/main" val="541534444"/>
                    </a:ext>
                  </a:extLst>
                </a:gridCol>
                <a:gridCol w="792088">
                  <a:extLst>
                    <a:ext uri="{9D8B030D-6E8A-4147-A177-3AD203B41FA5}">
                      <a16:colId xmlns:a16="http://schemas.microsoft.com/office/drawing/2014/main" val="3126172042"/>
                    </a:ext>
                  </a:extLst>
                </a:gridCol>
                <a:gridCol w="720080">
                  <a:extLst>
                    <a:ext uri="{9D8B030D-6E8A-4147-A177-3AD203B41FA5}">
                      <a16:colId xmlns:a16="http://schemas.microsoft.com/office/drawing/2014/main" val="801299356"/>
                    </a:ext>
                  </a:extLst>
                </a:gridCol>
                <a:gridCol w="648072">
                  <a:extLst>
                    <a:ext uri="{9D8B030D-6E8A-4147-A177-3AD203B41FA5}">
                      <a16:colId xmlns:a16="http://schemas.microsoft.com/office/drawing/2014/main" val="2339160489"/>
                    </a:ext>
                  </a:extLst>
                </a:gridCol>
                <a:gridCol w="647038">
                  <a:extLst>
                    <a:ext uri="{9D8B030D-6E8A-4147-A177-3AD203B41FA5}">
                      <a16:colId xmlns:a16="http://schemas.microsoft.com/office/drawing/2014/main" val="3143851182"/>
                    </a:ext>
                  </a:extLst>
                </a:gridCol>
              </a:tblGrid>
              <a:tr h="152277">
                <a:tc>
                  <a:txBody>
                    <a:bodyPr/>
                    <a:lstStyle/>
                    <a:p>
                      <a:pPr algn="ctr">
                        <a:lnSpc>
                          <a:spcPct val="115000"/>
                        </a:lnSpc>
                        <a:spcAft>
                          <a:spcPts val="0"/>
                        </a:spcAft>
                      </a:pPr>
                      <a:r>
                        <a:rPr lang="en-US" sz="1100" dirty="0">
                          <a:effectLst/>
                        </a:rPr>
                        <a:t>N°</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Project Name</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ALB</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MNE</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NMK</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KOS</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300629745"/>
                  </a:ext>
                </a:extLst>
              </a:tr>
              <a:tr h="194575">
                <a:tc>
                  <a:txBody>
                    <a:bodyPr/>
                    <a:lstStyle/>
                    <a:p>
                      <a:pPr algn="ctr">
                        <a:lnSpc>
                          <a:spcPct val="115000"/>
                        </a:lnSpc>
                        <a:spcAft>
                          <a:spcPts val="0"/>
                        </a:spcAft>
                      </a:pPr>
                      <a:r>
                        <a:rPr lang="en-US" sz="1100" dirty="0">
                          <a:effectLst/>
                        </a:rPr>
                        <a:t>1</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Assessment Water-Energy-Food-Ecosystems Nexus in Albania (2022)</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4236722033"/>
                  </a:ext>
                </a:extLst>
              </a:tr>
              <a:tr h="152277">
                <a:tc>
                  <a:txBody>
                    <a:bodyPr/>
                    <a:lstStyle/>
                    <a:p>
                      <a:pPr algn="ctr">
                        <a:lnSpc>
                          <a:spcPct val="115000"/>
                        </a:lnSpc>
                        <a:spcAft>
                          <a:spcPts val="0"/>
                        </a:spcAft>
                      </a:pPr>
                      <a:r>
                        <a:rPr lang="it-IT" sz="1100" dirty="0">
                          <a:effectLst/>
                          <a:latin typeface="Calibri" panose="020F0502020204030204" pitchFamily="34" charset="0"/>
                          <a:ea typeface="Cambria" panose="02040503050406030204" pitchFamily="18" charset="0"/>
                          <a:cs typeface="Cambria" panose="02040503050406030204" pitchFamily="18" charset="0"/>
                        </a:rPr>
                        <a:t>2</a:t>
                      </a:r>
                    </a:p>
                  </a:txBody>
                  <a:tcPr marL="16022" marR="16022" marT="13932" marB="13932" anchor="ctr"/>
                </a:tc>
                <a:tc>
                  <a:txBody>
                    <a:bodyPr/>
                    <a:lstStyle/>
                    <a:p>
                      <a:pPr algn="l">
                        <a:lnSpc>
                          <a:spcPct val="115000"/>
                        </a:lnSpc>
                        <a:spcAft>
                          <a:spcPts val="0"/>
                        </a:spcAft>
                      </a:pPr>
                      <a:r>
                        <a:rPr lang="en-US" sz="1100" dirty="0">
                          <a:effectLst/>
                        </a:rPr>
                        <a:t>Lake </a:t>
                      </a:r>
                      <a:r>
                        <a:rPr lang="en-US" sz="1100" dirty="0" err="1">
                          <a:effectLst/>
                        </a:rPr>
                        <a:t>Ohrid</a:t>
                      </a:r>
                      <a:r>
                        <a:rPr lang="en-US" sz="1100" dirty="0">
                          <a:effectLst/>
                        </a:rPr>
                        <a:t> Watershed Management Plan (2020)</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876146610"/>
                  </a:ext>
                </a:extLst>
              </a:tr>
              <a:tr h="321468">
                <a:tc>
                  <a:txBody>
                    <a:bodyPr/>
                    <a:lstStyle/>
                    <a:p>
                      <a:pPr algn="ctr">
                        <a:lnSpc>
                          <a:spcPct val="115000"/>
                        </a:lnSpc>
                        <a:spcAft>
                          <a:spcPts val="0"/>
                        </a:spcAft>
                      </a:pPr>
                      <a:r>
                        <a:rPr lang="en-US" sz="1100" dirty="0">
                          <a:effectLst/>
                        </a:rPr>
                        <a:t>3</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dirty="0">
                          <a:effectLst/>
                        </a:rPr>
                        <a:t>Design and testing of a multipurpose transboundary groundwater monitoring network in the Extended Drin River Basin (2020)</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1588625180"/>
                  </a:ext>
                </a:extLst>
              </a:tr>
              <a:tr h="236873">
                <a:tc>
                  <a:txBody>
                    <a:bodyPr/>
                    <a:lstStyle/>
                    <a:p>
                      <a:pPr algn="ctr">
                        <a:lnSpc>
                          <a:spcPct val="115000"/>
                        </a:lnSpc>
                        <a:spcAft>
                          <a:spcPts val="0"/>
                        </a:spcAft>
                      </a:pPr>
                      <a:r>
                        <a:rPr lang="en-US" sz="1100" dirty="0">
                          <a:effectLst/>
                        </a:rPr>
                        <a:t>4</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dirty="0">
                          <a:effectLst/>
                        </a:rPr>
                        <a:t>Water and Climate Change Vulnerability in the Western Balkans (2018)</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3235664355"/>
                  </a:ext>
                </a:extLst>
              </a:tr>
              <a:tr h="194575">
                <a:tc>
                  <a:txBody>
                    <a:bodyPr/>
                    <a:lstStyle/>
                    <a:p>
                      <a:pPr algn="ctr">
                        <a:lnSpc>
                          <a:spcPct val="115000"/>
                        </a:lnSpc>
                        <a:spcAft>
                          <a:spcPts val="0"/>
                        </a:spcAft>
                      </a:pPr>
                      <a:r>
                        <a:rPr lang="en-US" sz="1100" dirty="0">
                          <a:effectLst/>
                        </a:rPr>
                        <a:t>5</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Integrated Resources Management Plan for Buna/Bojana Area (2015)</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2506273407"/>
                  </a:ext>
                </a:extLst>
              </a:tr>
              <a:tr h="321468">
                <a:tc>
                  <a:txBody>
                    <a:bodyPr/>
                    <a:lstStyle/>
                    <a:p>
                      <a:pPr algn="ctr">
                        <a:lnSpc>
                          <a:spcPct val="115000"/>
                        </a:lnSpc>
                        <a:spcAft>
                          <a:spcPts val="0"/>
                        </a:spcAft>
                      </a:pPr>
                      <a:r>
                        <a:rPr lang="en-US" sz="1100" dirty="0">
                          <a:effectLst/>
                        </a:rPr>
                        <a:t>9</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dirty="0">
                          <a:effectLst/>
                        </a:rPr>
                        <a:t>Development of hydrological and hydraulic study of the regulation of </a:t>
                      </a:r>
                      <a:r>
                        <a:rPr lang="en-US" sz="1100" dirty="0" err="1">
                          <a:effectLst/>
                        </a:rPr>
                        <a:t>Skadar</a:t>
                      </a:r>
                      <a:r>
                        <a:rPr lang="en-US" sz="1100" dirty="0">
                          <a:effectLst/>
                        </a:rPr>
                        <a:t> Lake and Bojana River water regime IPA project (2014)</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3252538405"/>
                  </a:ext>
                </a:extLst>
              </a:tr>
              <a:tr h="194575">
                <a:tc>
                  <a:txBody>
                    <a:bodyPr/>
                    <a:lstStyle/>
                    <a:p>
                      <a:pPr algn="ctr">
                        <a:lnSpc>
                          <a:spcPct val="115000"/>
                        </a:lnSpc>
                        <a:spcAft>
                          <a:spcPts val="0"/>
                        </a:spcAft>
                      </a:pPr>
                      <a:r>
                        <a:rPr lang="en-US" sz="1100" dirty="0">
                          <a:effectLst/>
                        </a:rPr>
                        <a:t>10</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dirty="0">
                          <a:effectLst/>
                        </a:rPr>
                        <a:t>Major Issues, Problems, and Drivers in the Drin Basin (2014)</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1912888073"/>
                  </a:ext>
                </a:extLst>
              </a:tr>
              <a:tr h="321468">
                <a:tc>
                  <a:txBody>
                    <a:bodyPr/>
                    <a:lstStyle/>
                    <a:p>
                      <a:pPr algn="ctr">
                        <a:lnSpc>
                          <a:spcPct val="115000"/>
                        </a:lnSpc>
                        <a:spcAft>
                          <a:spcPts val="0"/>
                        </a:spcAft>
                      </a:pPr>
                      <a:r>
                        <a:rPr lang="en-US" sz="1100" dirty="0">
                          <a:effectLst/>
                        </a:rPr>
                        <a:t>11</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dirty="0">
                          <a:effectLst/>
                        </a:rPr>
                        <a:t>Restoration of the </a:t>
                      </a:r>
                      <a:r>
                        <a:rPr lang="en-US" sz="1100" dirty="0" err="1">
                          <a:effectLst/>
                        </a:rPr>
                        <a:t>Prespa</a:t>
                      </a:r>
                      <a:r>
                        <a:rPr lang="en-US" sz="1100" dirty="0">
                          <a:effectLst/>
                        </a:rPr>
                        <a:t> Lake Ecosystem (implementation of the </a:t>
                      </a:r>
                      <a:r>
                        <a:rPr lang="en-US" sz="1100" dirty="0" err="1">
                          <a:effectLst/>
                        </a:rPr>
                        <a:t>Prespa</a:t>
                      </a:r>
                      <a:r>
                        <a:rPr lang="en-US" sz="1100" dirty="0">
                          <a:effectLst/>
                        </a:rPr>
                        <a:t> Lake Watershed Management Plan) (2013)</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264124719"/>
                  </a:ext>
                </a:extLst>
              </a:tr>
              <a:tr h="321468">
                <a:tc>
                  <a:txBody>
                    <a:bodyPr/>
                    <a:lstStyle/>
                    <a:p>
                      <a:pPr algn="ctr">
                        <a:lnSpc>
                          <a:spcPct val="115000"/>
                        </a:lnSpc>
                        <a:spcAft>
                          <a:spcPts val="0"/>
                        </a:spcAft>
                      </a:pPr>
                      <a:r>
                        <a:rPr lang="en-US" sz="1100" dirty="0">
                          <a:effectLst/>
                        </a:rPr>
                        <a:t>12</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Characterization of transboundary aquifers in Dinaric karst,  base study for sustainable water management at a regional and local scale (2012)</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1983661780"/>
                  </a:ext>
                </a:extLst>
              </a:tr>
              <a:tr h="194575">
                <a:tc>
                  <a:txBody>
                    <a:bodyPr/>
                    <a:lstStyle/>
                    <a:p>
                      <a:pPr algn="ctr">
                        <a:lnSpc>
                          <a:spcPct val="115000"/>
                        </a:lnSpc>
                        <a:spcAft>
                          <a:spcPts val="0"/>
                        </a:spcAft>
                      </a:pPr>
                      <a:r>
                        <a:rPr lang="en-US" sz="1100">
                          <a:effectLst/>
                        </a:rPr>
                        <a:t>13</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A Post-Disaster Comprehensive Flood Risk Assessment &amp; Management (2012)</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758470763"/>
                  </a:ext>
                </a:extLst>
              </a:tr>
              <a:tr h="152277">
                <a:tc>
                  <a:txBody>
                    <a:bodyPr/>
                    <a:lstStyle/>
                    <a:p>
                      <a:pPr algn="ctr">
                        <a:lnSpc>
                          <a:spcPct val="115000"/>
                        </a:lnSpc>
                        <a:spcAft>
                          <a:spcPts val="0"/>
                        </a:spcAft>
                      </a:pPr>
                      <a:r>
                        <a:rPr lang="en-US" sz="1100">
                          <a:effectLst/>
                        </a:rPr>
                        <a:t>14</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dirty="0">
                          <a:effectLst/>
                        </a:rPr>
                        <a:t>Hydrology of the transboundary Drin River Basin (2011)</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X</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1876255271"/>
                  </a:ext>
                </a:extLst>
              </a:tr>
              <a:tr h="236873">
                <a:tc>
                  <a:txBody>
                    <a:bodyPr/>
                    <a:lstStyle/>
                    <a:p>
                      <a:pPr algn="ctr">
                        <a:lnSpc>
                          <a:spcPct val="115000"/>
                        </a:lnSpc>
                        <a:spcAft>
                          <a:spcPts val="0"/>
                        </a:spcAft>
                      </a:pPr>
                      <a:r>
                        <a:rPr lang="en-US" sz="1100" dirty="0">
                          <a:effectLst/>
                        </a:rPr>
                        <a:t>15</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Contribution to Sediment Management Drin River hydropower cascade,</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2113160161"/>
                  </a:ext>
                </a:extLst>
              </a:tr>
              <a:tr h="194575">
                <a:tc>
                  <a:txBody>
                    <a:bodyPr/>
                    <a:lstStyle/>
                    <a:p>
                      <a:pPr algn="ctr">
                        <a:lnSpc>
                          <a:spcPct val="115000"/>
                        </a:lnSpc>
                        <a:spcAft>
                          <a:spcPts val="0"/>
                        </a:spcAft>
                      </a:pPr>
                      <a:r>
                        <a:rPr lang="en-US" sz="1100">
                          <a:effectLst/>
                        </a:rPr>
                        <a:t>16</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Lake Shkoder Transboundary Diagnostics Analysis (2006)</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2394223824"/>
                  </a:ext>
                </a:extLst>
              </a:tr>
              <a:tr h="152277">
                <a:tc>
                  <a:txBody>
                    <a:bodyPr/>
                    <a:lstStyle/>
                    <a:p>
                      <a:pPr algn="ctr">
                        <a:lnSpc>
                          <a:spcPct val="115000"/>
                        </a:lnSpc>
                        <a:spcAft>
                          <a:spcPts val="0"/>
                        </a:spcAft>
                      </a:pPr>
                      <a:r>
                        <a:rPr lang="en-US" sz="1100" dirty="0">
                          <a:effectLst/>
                        </a:rPr>
                        <a:t>17</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l">
                        <a:lnSpc>
                          <a:spcPct val="115000"/>
                        </a:lnSpc>
                        <a:spcAft>
                          <a:spcPts val="0"/>
                        </a:spcAft>
                      </a:pPr>
                      <a:r>
                        <a:rPr lang="en-US" sz="1100">
                          <a:effectLst/>
                        </a:rPr>
                        <a:t>Lake Skadar-Shkodra Integrated Ecosystem Management</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X</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a:effectLst/>
                        </a:rPr>
                        <a:t> </a:t>
                      </a:r>
                      <a:endParaRPr lang="it-IT" sz="110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tc>
                  <a:txBody>
                    <a:bodyPr/>
                    <a:lstStyle/>
                    <a:p>
                      <a:pPr algn="ctr">
                        <a:lnSpc>
                          <a:spcPct val="115000"/>
                        </a:lnSpc>
                        <a:spcAft>
                          <a:spcPts val="0"/>
                        </a:spcAft>
                      </a:pPr>
                      <a:r>
                        <a:rPr lang="en-US" sz="1100" dirty="0">
                          <a:effectLst/>
                        </a:rPr>
                        <a:t> </a:t>
                      </a:r>
                      <a:endParaRPr lang="it-IT" sz="1100" dirty="0">
                        <a:effectLst/>
                        <a:latin typeface="Calibri" panose="020F0502020204030204" pitchFamily="34" charset="0"/>
                        <a:ea typeface="Cambria" panose="02040503050406030204" pitchFamily="18" charset="0"/>
                        <a:cs typeface="Cambria" panose="02040503050406030204" pitchFamily="18" charset="0"/>
                      </a:endParaRPr>
                    </a:p>
                  </a:txBody>
                  <a:tcPr marL="16022" marR="16022" marT="13932" marB="13932" anchor="ctr"/>
                </a:tc>
                <a:extLst>
                  <a:ext uri="{0D108BD9-81ED-4DB2-BD59-A6C34878D82A}">
                    <a16:rowId xmlns:a16="http://schemas.microsoft.com/office/drawing/2014/main" val="2441559539"/>
                  </a:ext>
                </a:extLst>
              </a:tr>
            </a:tbl>
          </a:graphicData>
        </a:graphic>
      </p:graphicFrame>
    </p:spTree>
    <p:extLst>
      <p:ext uri="{BB962C8B-B14F-4D97-AF65-F5344CB8AC3E}">
        <p14:creationId xmlns:p14="http://schemas.microsoft.com/office/powerpoint/2010/main" val="190687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Comprehensive List of the Drin Riparian FRM Measures</a:t>
            </a:r>
          </a:p>
        </p:txBody>
      </p:sp>
      <p:pic>
        <p:nvPicPr>
          <p:cNvPr id="11" name="Immagine 10">
            <a:extLst>
              <a:ext uri="{FF2B5EF4-FFF2-40B4-BE49-F238E27FC236}">
                <a16:creationId xmlns:a16="http://schemas.microsoft.com/office/drawing/2014/main" id="{E2CE715C-724A-4C7E-7F42-76A956B267F4}"/>
              </a:ext>
            </a:extLst>
          </p:cNvPr>
          <p:cNvPicPr>
            <a:picLocks noChangeAspect="1"/>
          </p:cNvPicPr>
          <p:nvPr/>
        </p:nvPicPr>
        <p:blipFill>
          <a:blip r:embed="rId6"/>
          <a:stretch>
            <a:fillRect/>
          </a:stretch>
        </p:blipFill>
        <p:spPr>
          <a:xfrm>
            <a:off x="467544" y="1085397"/>
            <a:ext cx="7759153" cy="5474797"/>
          </a:xfrm>
          <a:prstGeom prst="rect">
            <a:avLst/>
          </a:prstGeom>
        </p:spPr>
      </p:pic>
      <p:sp>
        <p:nvSpPr>
          <p:cNvPr id="12" name="CasellaDiTesto 11">
            <a:extLst>
              <a:ext uri="{FF2B5EF4-FFF2-40B4-BE49-F238E27FC236}">
                <a16:creationId xmlns:a16="http://schemas.microsoft.com/office/drawing/2014/main" id="{F52C9E2C-A66B-53F3-1D53-250D0DA2BA88}"/>
              </a:ext>
            </a:extLst>
          </p:cNvPr>
          <p:cNvSpPr txBox="1"/>
          <p:nvPr/>
        </p:nvSpPr>
        <p:spPr>
          <a:xfrm>
            <a:off x="215223" y="6488177"/>
            <a:ext cx="8864674" cy="369332"/>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mbria" panose="02040503050406030204" pitchFamily="18" charset="0"/>
                <a:cs typeface="Cambria" panose="02040503050406030204" pitchFamily="18" charset="0"/>
              </a:rPr>
              <a:t>Summary of main Flood Risk Mitigation Measures recommended in the different projects* </a:t>
            </a:r>
            <a:endParaRPr lang="en-US" b="1" dirty="0">
              <a:solidFill>
                <a:srgbClr val="C00000"/>
              </a:solidFill>
            </a:endParaRPr>
          </a:p>
        </p:txBody>
      </p:sp>
    </p:spTree>
    <p:extLst>
      <p:ext uri="{BB962C8B-B14F-4D97-AF65-F5344CB8AC3E}">
        <p14:creationId xmlns:p14="http://schemas.microsoft.com/office/powerpoint/2010/main" val="342218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Climate Change in the Drin Basin</a:t>
            </a:r>
          </a:p>
        </p:txBody>
      </p:sp>
      <p:sp>
        <p:nvSpPr>
          <p:cNvPr id="4" name="CasellaDiTesto 3">
            <a:extLst>
              <a:ext uri="{FF2B5EF4-FFF2-40B4-BE49-F238E27FC236}">
                <a16:creationId xmlns:a16="http://schemas.microsoft.com/office/drawing/2014/main" id="{D3E885C1-249D-7CD0-CAE5-B0C8F88CCABD}"/>
              </a:ext>
            </a:extLst>
          </p:cNvPr>
          <p:cNvSpPr txBox="1"/>
          <p:nvPr/>
        </p:nvSpPr>
        <p:spPr>
          <a:xfrm>
            <a:off x="1979712" y="1437130"/>
            <a:ext cx="5652120" cy="461665"/>
          </a:xfrm>
          <a:prstGeom prst="rect">
            <a:avLst/>
          </a:prstGeom>
          <a:noFill/>
        </p:spPr>
        <p:txBody>
          <a:bodyPr wrap="square">
            <a:spAutoFit/>
          </a:bodyPr>
          <a:lstStyle/>
          <a:p>
            <a:r>
              <a:rPr lang="en-US" sz="2400" b="1" dirty="0">
                <a:solidFill>
                  <a:srgbClr val="17365D"/>
                </a:solidFill>
                <a:latin typeface="Calibri" panose="020F0502020204030204" pitchFamily="34" charset="0"/>
                <a:ea typeface="Cambria" panose="02040503050406030204" pitchFamily="18" charset="0"/>
              </a:rPr>
              <a:t>Observed Trends (1961 – 2015)</a:t>
            </a:r>
          </a:p>
        </p:txBody>
      </p:sp>
      <p:pic>
        <p:nvPicPr>
          <p:cNvPr id="7" name="image25.png">
            <a:extLst>
              <a:ext uri="{FF2B5EF4-FFF2-40B4-BE49-F238E27FC236}">
                <a16:creationId xmlns:a16="http://schemas.microsoft.com/office/drawing/2014/main" id="{82F0FABA-5955-63E6-A020-321FF68FFD5B}"/>
              </a:ext>
            </a:extLst>
          </p:cNvPr>
          <p:cNvPicPr/>
          <p:nvPr/>
        </p:nvPicPr>
        <p:blipFill>
          <a:blip r:embed="rId6"/>
          <a:srcRect/>
          <a:stretch>
            <a:fillRect/>
          </a:stretch>
        </p:blipFill>
        <p:spPr>
          <a:xfrm>
            <a:off x="99814" y="2179270"/>
            <a:ext cx="4588946" cy="3121937"/>
          </a:xfrm>
          <a:prstGeom prst="rect">
            <a:avLst/>
          </a:prstGeom>
          <a:ln/>
        </p:spPr>
      </p:pic>
      <p:pic>
        <p:nvPicPr>
          <p:cNvPr id="10" name="image19.png">
            <a:extLst>
              <a:ext uri="{FF2B5EF4-FFF2-40B4-BE49-F238E27FC236}">
                <a16:creationId xmlns:a16="http://schemas.microsoft.com/office/drawing/2014/main" id="{A9FE0DDA-CB0D-539C-5355-772EF4F7B9B2}"/>
              </a:ext>
            </a:extLst>
          </p:cNvPr>
          <p:cNvPicPr/>
          <p:nvPr/>
        </p:nvPicPr>
        <p:blipFill>
          <a:blip r:embed="rId7"/>
          <a:srcRect/>
          <a:stretch>
            <a:fillRect/>
          </a:stretch>
        </p:blipFill>
        <p:spPr>
          <a:xfrm>
            <a:off x="4932040" y="2179271"/>
            <a:ext cx="4211960" cy="3121936"/>
          </a:xfrm>
          <a:prstGeom prst="rect">
            <a:avLst/>
          </a:prstGeom>
          <a:ln/>
        </p:spPr>
      </p:pic>
      <p:sp>
        <p:nvSpPr>
          <p:cNvPr id="11" name="CasellaDiTesto 10">
            <a:extLst>
              <a:ext uri="{FF2B5EF4-FFF2-40B4-BE49-F238E27FC236}">
                <a16:creationId xmlns:a16="http://schemas.microsoft.com/office/drawing/2014/main" id="{ADA27DE0-AE69-6C5B-0F30-BDE35CDC9889}"/>
              </a:ext>
            </a:extLst>
          </p:cNvPr>
          <p:cNvSpPr txBox="1"/>
          <p:nvPr/>
        </p:nvSpPr>
        <p:spPr>
          <a:xfrm>
            <a:off x="967453" y="5389379"/>
            <a:ext cx="3176645" cy="369332"/>
          </a:xfrm>
          <a:prstGeom prst="rect">
            <a:avLst/>
          </a:prstGeom>
          <a:noFill/>
        </p:spPr>
        <p:txBody>
          <a:bodyPr wrap="square">
            <a:spAutoFit/>
          </a:bodyPr>
          <a:lstStyle/>
          <a:p>
            <a:pPr algn="ctr"/>
            <a:r>
              <a:rPr lang="en-US" b="1" dirty="0">
                <a:solidFill>
                  <a:srgbClr val="17365D"/>
                </a:solidFill>
                <a:latin typeface="Calibri" panose="020F0502020204030204" pitchFamily="34" charset="0"/>
                <a:ea typeface="Cambria" panose="02040503050406030204" pitchFamily="18" charset="0"/>
              </a:rPr>
              <a:t>Annual Temperature</a:t>
            </a:r>
          </a:p>
        </p:txBody>
      </p:sp>
      <p:sp>
        <p:nvSpPr>
          <p:cNvPr id="12" name="CasellaDiTesto 11">
            <a:extLst>
              <a:ext uri="{FF2B5EF4-FFF2-40B4-BE49-F238E27FC236}">
                <a16:creationId xmlns:a16="http://schemas.microsoft.com/office/drawing/2014/main" id="{3D77DC4B-80AA-9F4C-DA19-65F6D80F750A}"/>
              </a:ext>
            </a:extLst>
          </p:cNvPr>
          <p:cNvSpPr txBox="1"/>
          <p:nvPr/>
        </p:nvSpPr>
        <p:spPr>
          <a:xfrm>
            <a:off x="5993692" y="5389701"/>
            <a:ext cx="2182855" cy="369332"/>
          </a:xfrm>
          <a:prstGeom prst="rect">
            <a:avLst/>
          </a:prstGeom>
          <a:noFill/>
        </p:spPr>
        <p:txBody>
          <a:bodyPr wrap="square">
            <a:spAutoFit/>
          </a:bodyPr>
          <a:lstStyle/>
          <a:p>
            <a:r>
              <a:rPr lang="en-US" b="1" dirty="0">
                <a:solidFill>
                  <a:srgbClr val="17365D"/>
                </a:solidFill>
                <a:latin typeface="Calibri" panose="020F0502020204030204" pitchFamily="34" charset="0"/>
                <a:ea typeface="Cambria" panose="02040503050406030204" pitchFamily="18" charset="0"/>
              </a:rPr>
              <a:t>Annual Precipitation</a:t>
            </a:r>
          </a:p>
        </p:txBody>
      </p:sp>
    </p:spTree>
    <p:extLst>
      <p:ext uri="{BB962C8B-B14F-4D97-AF65-F5344CB8AC3E}">
        <p14:creationId xmlns:p14="http://schemas.microsoft.com/office/powerpoint/2010/main" val="11338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Climate Change in the Drin Basin</a:t>
            </a:r>
          </a:p>
        </p:txBody>
      </p:sp>
      <p:sp>
        <p:nvSpPr>
          <p:cNvPr id="4" name="CasellaDiTesto 3">
            <a:extLst>
              <a:ext uri="{FF2B5EF4-FFF2-40B4-BE49-F238E27FC236}">
                <a16:creationId xmlns:a16="http://schemas.microsoft.com/office/drawing/2014/main" id="{D3E885C1-249D-7CD0-CAE5-B0C8F88CCABD}"/>
              </a:ext>
            </a:extLst>
          </p:cNvPr>
          <p:cNvSpPr txBox="1"/>
          <p:nvPr/>
        </p:nvSpPr>
        <p:spPr>
          <a:xfrm>
            <a:off x="1979712" y="1437130"/>
            <a:ext cx="5652120" cy="461665"/>
          </a:xfrm>
          <a:prstGeom prst="rect">
            <a:avLst/>
          </a:prstGeom>
          <a:noFill/>
        </p:spPr>
        <p:txBody>
          <a:bodyPr wrap="square">
            <a:spAutoFit/>
          </a:bodyPr>
          <a:lstStyle/>
          <a:p>
            <a:r>
              <a:rPr lang="en-US" sz="2400" b="1" dirty="0">
                <a:solidFill>
                  <a:srgbClr val="17365D"/>
                </a:solidFill>
                <a:latin typeface="Calibri" panose="020F0502020204030204" pitchFamily="34" charset="0"/>
                <a:ea typeface="Cambria" panose="02040503050406030204" pitchFamily="18" charset="0"/>
              </a:rPr>
              <a:t>Climate Projections RCP 8.5  (2071 - 2100)</a:t>
            </a:r>
          </a:p>
        </p:txBody>
      </p:sp>
      <p:sp>
        <p:nvSpPr>
          <p:cNvPr id="11" name="CasellaDiTesto 10">
            <a:extLst>
              <a:ext uri="{FF2B5EF4-FFF2-40B4-BE49-F238E27FC236}">
                <a16:creationId xmlns:a16="http://schemas.microsoft.com/office/drawing/2014/main" id="{ADA27DE0-AE69-6C5B-0F30-BDE35CDC9889}"/>
              </a:ext>
            </a:extLst>
          </p:cNvPr>
          <p:cNvSpPr txBox="1"/>
          <p:nvPr/>
        </p:nvSpPr>
        <p:spPr>
          <a:xfrm>
            <a:off x="718156" y="5949280"/>
            <a:ext cx="3176645" cy="646331"/>
          </a:xfrm>
          <a:prstGeom prst="rect">
            <a:avLst/>
          </a:prstGeom>
          <a:noFill/>
        </p:spPr>
        <p:txBody>
          <a:bodyPr wrap="square">
            <a:spAutoFit/>
          </a:bodyPr>
          <a:lstStyle/>
          <a:p>
            <a:pPr algn="ctr"/>
            <a:r>
              <a:rPr lang="en-US" b="1" dirty="0">
                <a:solidFill>
                  <a:srgbClr val="17365D"/>
                </a:solidFill>
                <a:latin typeface="Calibri" panose="020F0502020204030204" pitchFamily="34" charset="0"/>
                <a:ea typeface="Cambria" panose="02040503050406030204" pitchFamily="18" charset="0"/>
              </a:rPr>
              <a:t>Projected Change in </a:t>
            </a:r>
          </a:p>
          <a:p>
            <a:pPr algn="ctr"/>
            <a:r>
              <a:rPr lang="en-US" b="1" dirty="0">
                <a:solidFill>
                  <a:srgbClr val="17365D"/>
                </a:solidFill>
                <a:latin typeface="Calibri" panose="020F0502020204030204" pitchFamily="34" charset="0"/>
                <a:ea typeface="Cambria" panose="02040503050406030204" pitchFamily="18" charset="0"/>
              </a:rPr>
              <a:t>Annual Temperature</a:t>
            </a:r>
          </a:p>
        </p:txBody>
      </p:sp>
      <p:sp>
        <p:nvSpPr>
          <p:cNvPr id="12" name="CasellaDiTesto 11">
            <a:extLst>
              <a:ext uri="{FF2B5EF4-FFF2-40B4-BE49-F238E27FC236}">
                <a16:creationId xmlns:a16="http://schemas.microsoft.com/office/drawing/2014/main" id="{3D77DC4B-80AA-9F4C-DA19-65F6D80F750A}"/>
              </a:ext>
            </a:extLst>
          </p:cNvPr>
          <p:cNvSpPr txBox="1"/>
          <p:nvPr/>
        </p:nvSpPr>
        <p:spPr>
          <a:xfrm>
            <a:off x="5796136" y="5949280"/>
            <a:ext cx="2304256" cy="646331"/>
          </a:xfrm>
          <a:prstGeom prst="rect">
            <a:avLst/>
          </a:prstGeom>
          <a:noFill/>
        </p:spPr>
        <p:txBody>
          <a:bodyPr wrap="square">
            <a:spAutoFit/>
          </a:bodyPr>
          <a:lstStyle/>
          <a:p>
            <a:r>
              <a:rPr lang="en-US" b="1" dirty="0">
                <a:solidFill>
                  <a:srgbClr val="17365D"/>
                </a:solidFill>
                <a:latin typeface="Calibri" panose="020F0502020204030204" pitchFamily="34" charset="0"/>
                <a:ea typeface="Cambria" panose="02040503050406030204" pitchFamily="18" charset="0"/>
              </a:rPr>
              <a:t>Projected Change in  Annual Precipitation</a:t>
            </a:r>
          </a:p>
        </p:txBody>
      </p:sp>
      <p:pic>
        <p:nvPicPr>
          <p:cNvPr id="3" name="image27.png">
            <a:extLst>
              <a:ext uri="{FF2B5EF4-FFF2-40B4-BE49-F238E27FC236}">
                <a16:creationId xmlns:a16="http://schemas.microsoft.com/office/drawing/2014/main" id="{91346CCC-0FCE-9FDD-4890-B3911022B29B}"/>
              </a:ext>
            </a:extLst>
          </p:cNvPr>
          <p:cNvPicPr/>
          <p:nvPr/>
        </p:nvPicPr>
        <p:blipFill>
          <a:blip r:embed="rId6"/>
          <a:srcRect/>
          <a:stretch>
            <a:fillRect/>
          </a:stretch>
        </p:blipFill>
        <p:spPr>
          <a:xfrm>
            <a:off x="395536" y="2132856"/>
            <a:ext cx="3960440" cy="3672408"/>
          </a:xfrm>
          <a:prstGeom prst="rect">
            <a:avLst/>
          </a:prstGeom>
          <a:ln/>
        </p:spPr>
      </p:pic>
      <p:pic>
        <p:nvPicPr>
          <p:cNvPr id="13" name="image28.png">
            <a:extLst>
              <a:ext uri="{FF2B5EF4-FFF2-40B4-BE49-F238E27FC236}">
                <a16:creationId xmlns:a16="http://schemas.microsoft.com/office/drawing/2014/main" id="{EE5EC8D6-202D-F96F-0848-1198D6066AC1}"/>
              </a:ext>
            </a:extLst>
          </p:cNvPr>
          <p:cNvPicPr/>
          <p:nvPr/>
        </p:nvPicPr>
        <p:blipFill>
          <a:blip r:embed="rId7"/>
          <a:srcRect/>
          <a:stretch>
            <a:fillRect/>
          </a:stretch>
        </p:blipFill>
        <p:spPr>
          <a:xfrm>
            <a:off x="4752280" y="2146861"/>
            <a:ext cx="3852167" cy="3658403"/>
          </a:xfrm>
          <a:prstGeom prst="rect">
            <a:avLst/>
          </a:prstGeom>
          <a:ln/>
        </p:spPr>
      </p:pic>
    </p:spTree>
    <p:extLst>
      <p:ext uri="{BB962C8B-B14F-4D97-AF65-F5344CB8AC3E}">
        <p14:creationId xmlns:p14="http://schemas.microsoft.com/office/powerpoint/2010/main" val="160593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Climate Change in the Drin Basin</a:t>
            </a:r>
          </a:p>
        </p:txBody>
      </p:sp>
      <p:sp>
        <p:nvSpPr>
          <p:cNvPr id="4" name="CasellaDiTesto 3">
            <a:extLst>
              <a:ext uri="{FF2B5EF4-FFF2-40B4-BE49-F238E27FC236}">
                <a16:creationId xmlns:a16="http://schemas.microsoft.com/office/drawing/2014/main" id="{D3E885C1-249D-7CD0-CAE5-B0C8F88CCABD}"/>
              </a:ext>
            </a:extLst>
          </p:cNvPr>
          <p:cNvSpPr txBox="1"/>
          <p:nvPr/>
        </p:nvSpPr>
        <p:spPr>
          <a:xfrm>
            <a:off x="296272" y="1019679"/>
            <a:ext cx="8640960" cy="615553"/>
          </a:xfrm>
          <a:prstGeom prst="rect">
            <a:avLst/>
          </a:prstGeom>
          <a:noFill/>
        </p:spPr>
        <p:txBody>
          <a:bodyPr wrap="square">
            <a:spAutoFit/>
          </a:bodyPr>
          <a:lstStyle/>
          <a:p>
            <a:pPr algn="ctr"/>
            <a:r>
              <a:rPr lang="en-US" sz="2000" b="1" dirty="0">
                <a:solidFill>
                  <a:srgbClr val="17365D"/>
                </a:solidFill>
                <a:latin typeface="Calibri" panose="020F0502020204030204" pitchFamily="34" charset="0"/>
                <a:ea typeface="Cambria" panose="02040503050406030204" pitchFamily="18" charset="0"/>
              </a:rPr>
              <a:t>Expected Alterations on the Annual Regimes @ </a:t>
            </a:r>
            <a:r>
              <a:rPr lang="en-US" sz="2000" b="1" dirty="0" err="1">
                <a:solidFill>
                  <a:srgbClr val="17365D"/>
                </a:solidFill>
                <a:latin typeface="Calibri" panose="020F0502020204030204" pitchFamily="34" charset="0"/>
                <a:ea typeface="Cambria" panose="02040503050406030204" pitchFamily="18" charset="0"/>
              </a:rPr>
              <a:t>Fierza</a:t>
            </a:r>
            <a:r>
              <a:rPr lang="en-US" sz="2000" b="1" dirty="0">
                <a:solidFill>
                  <a:srgbClr val="17365D"/>
                </a:solidFill>
                <a:latin typeface="Calibri" panose="020F0502020204030204" pitchFamily="34" charset="0"/>
                <a:ea typeface="Cambria" panose="02040503050406030204" pitchFamily="18" charset="0"/>
              </a:rPr>
              <a:t> (Near, Mid-term)</a:t>
            </a:r>
          </a:p>
          <a:p>
            <a:pPr algn="ctr"/>
            <a:r>
              <a:rPr lang="en-US" sz="1400" b="1" dirty="0">
                <a:solidFill>
                  <a:srgbClr val="17365D"/>
                </a:solidFill>
                <a:latin typeface="Calibri" panose="020F0502020204030204" pitchFamily="34" charset="0"/>
                <a:ea typeface="Cambria" panose="02040503050406030204" pitchFamily="18" charset="0"/>
              </a:rPr>
              <a:t>HSCRG – Hydropower Sector Climate Resilience Guide (KESH, 2022)</a:t>
            </a:r>
          </a:p>
        </p:txBody>
      </p:sp>
      <p:pic>
        <p:nvPicPr>
          <p:cNvPr id="5" name="image20.png">
            <a:extLst>
              <a:ext uri="{FF2B5EF4-FFF2-40B4-BE49-F238E27FC236}">
                <a16:creationId xmlns:a16="http://schemas.microsoft.com/office/drawing/2014/main" id="{2B74815D-8BAE-56E5-0790-F1119503BD0F}"/>
              </a:ext>
            </a:extLst>
          </p:cNvPr>
          <p:cNvPicPr/>
          <p:nvPr/>
        </p:nvPicPr>
        <p:blipFill>
          <a:blip r:embed="rId6"/>
          <a:srcRect/>
          <a:stretch>
            <a:fillRect/>
          </a:stretch>
        </p:blipFill>
        <p:spPr>
          <a:xfrm>
            <a:off x="1187624" y="1635232"/>
            <a:ext cx="7272808" cy="4482533"/>
          </a:xfrm>
          <a:prstGeom prst="rect">
            <a:avLst/>
          </a:prstGeom>
          <a:ln/>
        </p:spPr>
      </p:pic>
      <p:sp>
        <p:nvSpPr>
          <p:cNvPr id="9" name="CasellaDiTesto 8">
            <a:extLst>
              <a:ext uri="{FF2B5EF4-FFF2-40B4-BE49-F238E27FC236}">
                <a16:creationId xmlns:a16="http://schemas.microsoft.com/office/drawing/2014/main" id="{E75BD82F-811C-07F8-B10F-6B923C0BB59E}"/>
              </a:ext>
            </a:extLst>
          </p:cNvPr>
          <p:cNvSpPr txBox="1"/>
          <p:nvPr/>
        </p:nvSpPr>
        <p:spPr>
          <a:xfrm>
            <a:off x="-40256" y="6083682"/>
            <a:ext cx="9109684" cy="646331"/>
          </a:xfrm>
          <a:prstGeom prst="rect">
            <a:avLst/>
          </a:prstGeom>
          <a:noFill/>
        </p:spPr>
        <p:txBody>
          <a:bodyPr wrap="square">
            <a:spAutoFit/>
          </a:bodyPr>
          <a:lstStyle/>
          <a:p>
            <a:pPr algn="ctr"/>
            <a:r>
              <a:rPr lang="en-US" dirty="0"/>
              <a:t>Small </a:t>
            </a:r>
            <a:r>
              <a:rPr lang="en-US" u="sng" dirty="0"/>
              <a:t>decrease of Precipitation</a:t>
            </a:r>
            <a:r>
              <a:rPr lang="en-US" dirty="0"/>
              <a:t>, significant </a:t>
            </a:r>
            <a:r>
              <a:rPr lang="en-US" u="sng" dirty="0"/>
              <a:t>rise of Temp &amp; EV</a:t>
            </a:r>
            <a:r>
              <a:rPr lang="en-US" dirty="0"/>
              <a:t> (summer), outstanding </a:t>
            </a:r>
            <a:r>
              <a:rPr lang="en-US" u="sng" dirty="0"/>
              <a:t>reduction of Snow</a:t>
            </a:r>
            <a:r>
              <a:rPr lang="en-US" dirty="0"/>
              <a:t> storage (winter), moderate </a:t>
            </a:r>
            <a:r>
              <a:rPr lang="en-US" u="sng" dirty="0"/>
              <a:t>reduction of annual Inflow </a:t>
            </a:r>
            <a:r>
              <a:rPr lang="en-US" dirty="0"/>
              <a:t>(5 % Near-term ; 10 % Mid-term)</a:t>
            </a:r>
          </a:p>
        </p:txBody>
      </p:sp>
    </p:spTree>
    <p:extLst>
      <p:ext uri="{BB962C8B-B14F-4D97-AF65-F5344CB8AC3E}">
        <p14:creationId xmlns:p14="http://schemas.microsoft.com/office/powerpoint/2010/main" val="20649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93022" y="298312"/>
            <a:ext cx="7595402" cy="584775"/>
          </a:xfrm>
          <a:prstGeom prst="rect">
            <a:avLst/>
          </a:prstGeom>
        </p:spPr>
        <p:txBody>
          <a:bodyPr wrap="square">
            <a:spAutoFit/>
          </a:bodyPr>
          <a:lstStyle/>
          <a:p>
            <a:pPr algn="ctr"/>
            <a:r>
              <a:rPr lang="en-US" sz="3200" b="1" dirty="0">
                <a:solidFill>
                  <a:schemeClr val="accent6">
                    <a:lumMod val="75000"/>
                  </a:schemeClr>
                </a:solidFill>
              </a:rPr>
              <a:t>Some Remarks</a:t>
            </a:r>
          </a:p>
        </p:txBody>
      </p:sp>
      <p:sp>
        <p:nvSpPr>
          <p:cNvPr id="15" name="CasellaDiTesto 14">
            <a:extLst>
              <a:ext uri="{FF2B5EF4-FFF2-40B4-BE49-F238E27FC236}">
                <a16:creationId xmlns:a16="http://schemas.microsoft.com/office/drawing/2014/main" id="{F1F9C171-AAD6-668E-7123-584100BB8887}"/>
              </a:ext>
            </a:extLst>
          </p:cNvPr>
          <p:cNvSpPr txBox="1"/>
          <p:nvPr/>
        </p:nvSpPr>
        <p:spPr>
          <a:xfrm>
            <a:off x="192507" y="1052439"/>
            <a:ext cx="8758985" cy="5070619"/>
          </a:xfrm>
          <a:prstGeom prst="rect">
            <a:avLst/>
          </a:prstGeom>
          <a:noFill/>
        </p:spPr>
        <p:txBody>
          <a:bodyPr wrap="square">
            <a:spAutoFit/>
          </a:bodyPr>
          <a:lstStyle/>
          <a:p>
            <a:pPr marL="342900" indent="-342900" algn="just">
              <a:spcAft>
                <a:spcPts val="1500"/>
              </a:spcAft>
              <a:buFont typeface="Arial" panose="020B0604020202020204" pitchFamily="34" charset="0"/>
              <a:buChar char="•"/>
            </a:pPr>
            <a:r>
              <a:rPr lang="en-US" sz="2200" dirty="0"/>
              <a:t>The </a:t>
            </a:r>
            <a:r>
              <a:rPr lang="en-US" sz="2200" b="1" dirty="0"/>
              <a:t>D2</a:t>
            </a:r>
            <a:r>
              <a:rPr lang="en-US" sz="2200" dirty="0"/>
              <a:t> report </a:t>
            </a:r>
            <a:r>
              <a:rPr lang="en-US" sz="2200" b="1" dirty="0"/>
              <a:t>collects &amp; summarizes</a:t>
            </a:r>
            <a:r>
              <a:rPr lang="en-US" sz="2200" dirty="0"/>
              <a:t> the </a:t>
            </a:r>
            <a:r>
              <a:rPr lang="en-US" sz="2200" b="1" dirty="0"/>
              <a:t>main outputs</a:t>
            </a:r>
            <a:r>
              <a:rPr lang="en-US" sz="2200" dirty="0"/>
              <a:t> of the tens of projects carried out in the Drin River Basin in the FRM sector in the last </a:t>
            </a:r>
            <a:r>
              <a:rPr lang="en-US" sz="2200" b="1" dirty="0"/>
              <a:t>20 years</a:t>
            </a:r>
            <a:r>
              <a:rPr lang="en-US" sz="2200" dirty="0"/>
              <a:t>.</a:t>
            </a:r>
          </a:p>
          <a:p>
            <a:pPr marL="342900" indent="-342900" algn="just">
              <a:spcAft>
                <a:spcPts val="1500"/>
              </a:spcAft>
              <a:buFont typeface="Arial" panose="020B0604020202020204" pitchFamily="34" charset="0"/>
              <a:buChar char="•"/>
            </a:pPr>
            <a:r>
              <a:rPr lang="en-US" sz="2200" dirty="0"/>
              <a:t>The </a:t>
            </a:r>
            <a:r>
              <a:rPr lang="en-US" sz="2200" b="1" dirty="0"/>
              <a:t>D2</a:t>
            </a:r>
            <a:r>
              <a:rPr lang="en-US" sz="2200" dirty="0"/>
              <a:t> report constitutes the basis for the developing of the Drin FRM Strategy and FRM Action Plan. An in-depth knowledge of the causes and effects of prevailing hazards is a prerequisite for effective and efficient FRM. </a:t>
            </a:r>
          </a:p>
          <a:p>
            <a:pPr marL="342900" indent="-342900" algn="just">
              <a:spcAft>
                <a:spcPts val="1500"/>
              </a:spcAft>
              <a:buFont typeface="Arial" panose="020B0604020202020204" pitchFamily="34" charset="0"/>
              <a:buChar char="•"/>
            </a:pPr>
            <a:r>
              <a:rPr lang="en-US" sz="2200" dirty="0"/>
              <a:t>The </a:t>
            </a:r>
            <a:r>
              <a:rPr lang="en-US" sz="2200" b="1" dirty="0"/>
              <a:t>D2</a:t>
            </a:r>
            <a:r>
              <a:rPr lang="en-US" sz="2200" dirty="0"/>
              <a:t> refers to the original docs collected, although most reports were published recently, some points need to be up-dated. During the Consultation process, the EWG and key stakeholders will be requested to please review and confirm a list of specific points.</a:t>
            </a:r>
          </a:p>
          <a:p>
            <a:pPr marL="342900" indent="-342900" algn="just">
              <a:spcAft>
                <a:spcPts val="1500"/>
              </a:spcAft>
              <a:buFont typeface="Arial" panose="020B0604020202020204" pitchFamily="34" charset="0"/>
              <a:buChar char="•"/>
            </a:pPr>
            <a:r>
              <a:rPr lang="en-US" sz="2200" dirty="0"/>
              <a:t>On-balance, the </a:t>
            </a:r>
            <a:r>
              <a:rPr lang="en-US" sz="2200" b="1" dirty="0"/>
              <a:t>cumulative</a:t>
            </a:r>
            <a:r>
              <a:rPr lang="en-US" sz="2200" dirty="0"/>
              <a:t> work and the </a:t>
            </a:r>
            <a:r>
              <a:rPr lang="en-US" sz="2200" b="1" dirty="0"/>
              <a:t>results</a:t>
            </a:r>
            <a:r>
              <a:rPr lang="en-US" sz="2200" dirty="0"/>
              <a:t> achieved  by the different projects is </a:t>
            </a:r>
            <a:r>
              <a:rPr lang="en-US" sz="2200" b="1" dirty="0"/>
              <a:t>enormous</a:t>
            </a:r>
            <a:r>
              <a:rPr lang="en-US" sz="2200" dirty="0"/>
              <a:t>.</a:t>
            </a:r>
          </a:p>
        </p:txBody>
      </p:sp>
    </p:spTree>
    <p:extLst>
      <p:ext uri="{BB962C8B-B14F-4D97-AF65-F5344CB8AC3E}">
        <p14:creationId xmlns:p14="http://schemas.microsoft.com/office/powerpoint/2010/main" val="225059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93022" y="298312"/>
            <a:ext cx="7595402" cy="584775"/>
          </a:xfrm>
          <a:prstGeom prst="rect">
            <a:avLst/>
          </a:prstGeom>
        </p:spPr>
        <p:txBody>
          <a:bodyPr wrap="square">
            <a:spAutoFit/>
          </a:bodyPr>
          <a:lstStyle/>
          <a:p>
            <a:pPr algn="ctr"/>
            <a:r>
              <a:rPr lang="en-US" sz="3200" b="1" dirty="0">
                <a:solidFill>
                  <a:schemeClr val="accent6">
                    <a:lumMod val="75000"/>
                  </a:schemeClr>
                </a:solidFill>
              </a:rPr>
              <a:t>Some Remarks</a:t>
            </a:r>
          </a:p>
        </p:txBody>
      </p:sp>
      <p:sp>
        <p:nvSpPr>
          <p:cNvPr id="15" name="CasellaDiTesto 14">
            <a:extLst>
              <a:ext uri="{FF2B5EF4-FFF2-40B4-BE49-F238E27FC236}">
                <a16:creationId xmlns:a16="http://schemas.microsoft.com/office/drawing/2014/main" id="{F1F9C171-AAD6-668E-7123-584100BB8887}"/>
              </a:ext>
            </a:extLst>
          </p:cNvPr>
          <p:cNvSpPr txBox="1"/>
          <p:nvPr/>
        </p:nvSpPr>
        <p:spPr>
          <a:xfrm>
            <a:off x="192507" y="1052439"/>
            <a:ext cx="8758985" cy="4393510"/>
          </a:xfrm>
          <a:prstGeom prst="rect">
            <a:avLst/>
          </a:prstGeom>
          <a:noFill/>
        </p:spPr>
        <p:txBody>
          <a:bodyPr wrap="square">
            <a:spAutoFit/>
          </a:bodyPr>
          <a:lstStyle/>
          <a:p>
            <a:pPr marL="342900" indent="-342900" algn="just">
              <a:spcAft>
                <a:spcPts val="1500"/>
              </a:spcAft>
              <a:buFont typeface="Arial" panose="020B0604020202020204" pitchFamily="34" charset="0"/>
              <a:buChar char="•"/>
            </a:pPr>
            <a:r>
              <a:rPr lang="en-US" sz="2200" dirty="0"/>
              <a:t>As the project includes a </a:t>
            </a:r>
            <a:r>
              <a:rPr lang="en-US" sz="2200" b="1" dirty="0"/>
              <a:t>Consensus &amp; Stakeholders Engagement Process</a:t>
            </a:r>
            <a:r>
              <a:rPr lang="en-US" sz="2200" dirty="0"/>
              <a:t>, to easily a common understanding of the Drin Basin challenges, an Executive Summary of the main reports will be translated to the different riparian languages. The documents will be available at the Web-platform  </a:t>
            </a:r>
            <a:r>
              <a:rPr lang="en-US" sz="2200" b="1" dirty="0">
                <a:solidFill>
                  <a:schemeClr val="tx2">
                    <a:lumMod val="60000"/>
                    <a:lumOff val="40000"/>
                  </a:schemeClr>
                </a:solidFill>
              </a:rPr>
              <a:t>floods.drinbasin.org </a:t>
            </a:r>
          </a:p>
          <a:p>
            <a:pPr marL="342900" indent="-342900" algn="just">
              <a:spcAft>
                <a:spcPts val="1500"/>
              </a:spcAft>
              <a:buFont typeface="Arial" panose="020B0604020202020204" pitchFamily="34" charset="0"/>
              <a:buChar char="•"/>
            </a:pPr>
            <a:r>
              <a:rPr lang="en-US" sz="2200" dirty="0"/>
              <a:t>The report can be used as a general reference or “</a:t>
            </a:r>
            <a:r>
              <a:rPr lang="en-US" sz="2200" b="1" dirty="0"/>
              <a:t>existing knowledge repository</a:t>
            </a:r>
            <a:r>
              <a:rPr lang="en-US" sz="2200" dirty="0"/>
              <a:t>” on the status of FRM in the Drin Basin</a:t>
            </a:r>
          </a:p>
          <a:p>
            <a:pPr marL="342900" indent="-342900" algn="just">
              <a:spcAft>
                <a:spcPts val="1500"/>
              </a:spcAft>
              <a:buFont typeface="Arial" panose="020B0604020202020204" pitchFamily="34" charset="0"/>
              <a:buChar char="•"/>
            </a:pPr>
            <a:r>
              <a:rPr lang="en-US" sz="2200" dirty="0"/>
              <a:t>There are several areas that need </a:t>
            </a:r>
            <a:r>
              <a:rPr lang="en-US" sz="2200" b="1" dirty="0"/>
              <a:t>additional</a:t>
            </a:r>
            <a:r>
              <a:rPr lang="en-US" sz="2200" dirty="0"/>
              <a:t> technical </a:t>
            </a:r>
            <a:r>
              <a:rPr lang="en-US" sz="2200" b="1" dirty="0"/>
              <a:t>assessment</a:t>
            </a:r>
            <a:r>
              <a:rPr lang="en-US" sz="2200" dirty="0"/>
              <a:t> to reduce the </a:t>
            </a:r>
            <a:r>
              <a:rPr lang="en-US" sz="2200" b="1" dirty="0"/>
              <a:t>level of uncertainty</a:t>
            </a:r>
            <a:r>
              <a:rPr lang="en-US" sz="2200" dirty="0"/>
              <a:t>, most of the results shall be considered the output of the </a:t>
            </a:r>
            <a:r>
              <a:rPr lang="en-US" sz="2200" b="1" dirty="0"/>
              <a:t>1</a:t>
            </a:r>
            <a:r>
              <a:rPr lang="en-US" sz="2200" b="1" baseline="30000" dirty="0"/>
              <a:t>st</a:t>
            </a:r>
            <a:r>
              <a:rPr lang="en-US" sz="2200" b="1" dirty="0"/>
              <a:t> cycle </a:t>
            </a:r>
            <a:r>
              <a:rPr lang="en-US" sz="2200" dirty="0"/>
              <a:t>(Art. 14 EU FD, updating cycle every 6 years ).</a:t>
            </a:r>
          </a:p>
          <a:p>
            <a:pPr marL="342900" indent="-342900" algn="just">
              <a:spcAft>
                <a:spcPts val="15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315525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2E58D-457B-DFD5-3A59-88B57F022DD3}"/>
              </a:ext>
            </a:extLst>
          </p:cNvPr>
          <p:cNvSpPr txBox="1"/>
          <p:nvPr/>
        </p:nvSpPr>
        <p:spPr>
          <a:xfrm>
            <a:off x="1755068" y="2708920"/>
            <a:ext cx="5238328" cy="646331"/>
          </a:xfrm>
          <a:prstGeom prst="rect">
            <a:avLst/>
          </a:prstGeom>
          <a:noFill/>
        </p:spPr>
        <p:txBody>
          <a:bodyPr wrap="square">
            <a:spAutoFit/>
          </a:bodyPr>
          <a:lstStyle/>
          <a:p>
            <a:pPr algn="ctr">
              <a:spcAft>
                <a:spcPts val="1200"/>
              </a:spcAft>
            </a:pPr>
            <a:r>
              <a:rPr lang="en-US" sz="36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THANKS</a:t>
            </a:r>
            <a:endParaRPr lang="en-US" dirty="0"/>
          </a:p>
        </p:txBody>
      </p:sp>
    </p:spTree>
    <p:extLst>
      <p:ext uri="{BB962C8B-B14F-4D97-AF65-F5344CB8AC3E}">
        <p14:creationId xmlns:p14="http://schemas.microsoft.com/office/powerpoint/2010/main" val="310896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30102" y="423640"/>
            <a:ext cx="7000924" cy="584775"/>
          </a:xfrm>
          <a:prstGeom prst="rect">
            <a:avLst/>
          </a:prstGeom>
        </p:spPr>
        <p:txBody>
          <a:bodyPr wrap="square">
            <a:spAutoFit/>
          </a:bodyPr>
          <a:lstStyle/>
          <a:p>
            <a:pPr algn="ctr"/>
            <a:r>
              <a:rPr lang="en-US" sz="3200" b="1" dirty="0">
                <a:solidFill>
                  <a:srgbClr val="003366"/>
                </a:solidFill>
              </a:rPr>
              <a:t>Table of Contents</a:t>
            </a:r>
          </a:p>
        </p:txBody>
      </p:sp>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4" name="TextBox 3">
            <a:extLst>
              <a:ext uri="{FF2B5EF4-FFF2-40B4-BE49-F238E27FC236}">
                <a16:creationId xmlns:a16="http://schemas.microsoft.com/office/drawing/2014/main" id="{AAAD859F-B2B2-1B72-0117-1FA4D114024E}"/>
              </a:ext>
            </a:extLst>
          </p:cNvPr>
          <p:cNvSpPr txBox="1"/>
          <p:nvPr/>
        </p:nvSpPr>
        <p:spPr>
          <a:xfrm>
            <a:off x="296272" y="1246898"/>
            <a:ext cx="8783625" cy="5078313"/>
          </a:xfrm>
          <a:prstGeom prst="rect">
            <a:avLst/>
          </a:prstGeom>
          <a:noFill/>
        </p:spPr>
        <p:txBody>
          <a:bodyPr wrap="square">
            <a:spAutoFit/>
          </a:bodyPr>
          <a:lstStyle/>
          <a:p>
            <a:pPr marL="360363" indent="-360363">
              <a:buFont typeface="+mj-lt"/>
              <a:buAutoNum type="arabicParenR"/>
              <a:tabLst>
                <a:tab pos="630238" algn="l"/>
              </a:tabLst>
            </a:pPr>
            <a:r>
              <a:rPr lang="en-US" sz="2000" spc="150" dirty="0">
                <a:solidFill>
                  <a:srgbClr val="003366"/>
                </a:solidFill>
                <a:latin typeface="+mj-lt"/>
                <a:ea typeface="+mj-ea"/>
                <a:cs typeface="+mj-cs"/>
              </a:rPr>
              <a:t>Why a Transboundary Basin needs a Common Flood Policy ?</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Main Steps of the </a:t>
            </a:r>
            <a:r>
              <a:rPr lang="de-DE" sz="2000" spc="150" dirty="0">
                <a:solidFill>
                  <a:srgbClr val="003366"/>
                </a:solidFill>
                <a:latin typeface="+mj-lt"/>
                <a:ea typeface="+mj-ea"/>
                <a:cs typeface="+mj-cs"/>
              </a:rPr>
              <a:t>Drin/</a:t>
            </a:r>
            <a:r>
              <a:rPr lang="de-DE" sz="2000" spc="150" dirty="0" err="1">
                <a:solidFill>
                  <a:srgbClr val="003366"/>
                </a:solidFill>
                <a:latin typeface="+mj-lt"/>
                <a:ea typeface="+mj-ea"/>
                <a:cs typeface="+mj-cs"/>
              </a:rPr>
              <a:t>Drim</a:t>
            </a:r>
            <a:r>
              <a:rPr lang="de-DE" sz="2000" spc="150" dirty="0">
                <a:solidFill>
                  <a:srgbClr val="003366"/>
                </a:solidFill>
                <a:latin typeface="+mj-lt"/>
                <a:ea typeface="+mj-ea"/>
                <a:cs typeface="+mj-cs"/>
              </a:rPr>
              <a:t> </a:t>
            </a:r>
            <a:r>
              <a:rPr lang="de-DE" sz="2000" spc="150" dirty="0" err="1">
                <a:solidFill>
                  <a:srgbClr val="003366"/>
                </a:solidFill>
                <a:latin typeface="+mj-lt"/>
                <a:ea typeface="+mj-ea"/>
                <a:cs typeface="+mj-cs"/>
              </a:rPr>
              <a:t>Dialogue</a:t>
            </a:r>
            <a:r>
              <a:rPr lang="de-DE" sz="2000" spc="150" dirty="0">
                <a:solidFill>
                  <a:srgbClr val="003366"/>
                </a:solidFill>
                <a:latin typeface="+mj-lt"/>
                <a:ea typeface="+mj-ea"/>
                <a:cs typeface="+mj-cs"/>
              </a:rPr>
              <a:t> (2001 – 2023)</a:t>
            </a:r>
            <a:endParaRPr lang="en-US" sz="2000" spc="150" dirty="0">
              <a:solidFill>
                <a:srgbClr val="003366"/>
              </a:solidFill>
              <a:latin typeface="+mj-lt"/>
              <a:ea typeface="+mj-ea"/>
              <a:cs typeface="+mj-cs"/>
            </a:endParaRP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Main Outputs of the GEF Drin Project</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Main Outputs of the AF Drin FRM Project (Components 1, 2, 3)</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Selected Projects Related to the FRM in the Drin Basin</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Other Projects Related to the FRM in the Drin Basin</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 Comprehensive List of the Drin Riparian FRM Measures</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Climate Change in the Drin Basin (Observed Trends, Expected Alterations)</a:t>
            </a:r>
          </a:p>
          <a:p>
            <a:pPr marL="360363" indent="-360363">
              <a:buFont typeface="+mj-lt"/>
              <a:buAutoNum type="arabicParenR"/>
              <a:tabLst>
                <a:tab pos="630238" algn="l"/>
              </a:tabLst>
            </a:pPr>
            <a:endParaRPr lang="en-US" sz="1400" spc="150" dirty="0">
              <a:solidFill>
                <a:srgbClr val="003366"/>
              </a:solidFill>
              <a:latin typeface="+mj-lt"/>
              <a:ea typeface="+mj-ea"/>
              <a:cs typeface="+mj-cs"/>
            </a:endParaRPr>
          </a:p>
          <a:p>
            <a:pPr marL="360363" indent="-360363">
              <a:buFont typeface="+mj-lt"/>
              <a:buAutoNum type="arabicParenR"/>
              <a:tabLst>
                <a:tab pos="630238" algn="l"/>
              </a:tabLst>
            </a:pPr>
            <a:r>
              <a:rPr lang="en-US" sz="2000" spc="150" dirty="0">
                <a:solidFill>
                  <a:srgbClr val="003366"/>
                </a:solidFill>
                <a:latin typeface="+mj-lt"/>
                <a:ea typeface="+mj-ea"/>
                <a:cs typeface="+mj-cs"/>
              </a:rPr>
              <a:t>Remarks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4" name="TextBox 3">
            <a:extLst>
              <a:ext uri="{FF2B5EF4-FFF2-40B4-BE49-F238E27FC236}">
                <a16:creationId xmlns:a16="http://schemas.microsoft.com/office/drawing/2014/main" id="{AAAD859F-B2B2-1B72-0117-1FA4D114024E}"/>
              </a:ext>
            </a:extLst>
          </p:cNvPr>
          <p:cNvSpPr txBox="1"/>
          <p:nvPr/>
        </p:nvSpPr>
        <p:spPr>
          <a:xfrm>
            <a:off x="71570" y="1123788"/>
            <a:ext cx="8965926" cy="5293757"/>
          </a:xfrm>
          <a:prstGeom prst="rect">
            <a:avLst/>
          </a:prstGeom>
          <a:noFill/>
        </p:spPr>
        <p:txBody>
          <a:bodyPr wrap="square">
            <a:spAutoFit/>
          </a:bodyPr>
          <a:lstStyle/>
          <a:p>
            <a:pPr marL="360363" indent="-360363" algn="just">
              <a:spcAft>
                <a:spcPts val="900"/>
              </a:spcAft>
              <a:buFont typeface="Wingdings" panose="05000000000000000000" pitchFamily="2" charset="2"/>
              <a:buChar char="v"/>
              <a:tabLst>
                <a:tab pos="630238" algn="l"/>
              </a:tabLst>
            </a:pPr>
            <a:r>
              <a:rPr lang="en-US" spc="150" dirty="0">
                <a:solidFill>
                  <a:srgbClr val="003366"/>
                </a:solidFill>
                <a:latin typeface="+mj-lt"/>
                <a:ea typeface="+mj-ea"/>
                <a:cs typeface="+mj-cs"/>
              </a:rPr>
              <a:t>According to the EU-FD, in case of shared basins the Member States must coordinate their FRM (</a:t>
            </a:r>
            <a:r>
              <a:rPr lang="en-US" u="sng" spc="150" dirty="0">
                <a:solidFill>
                  <a:srgbClr val="003366"/>
                </a:solidFill>
                <a:latin typeface="+mj-lt"/>
                <a:ea typeface="+mj-ea"/>
                <a:cs typeface="+mj-cs"/>
              </a:rPr>
              <a:t>ONE single FRM Plan</a:t>
            </a:r>
            <a:r>
              <a:rPr lang="en-US" spc="150" dirty="0">
                <a:solidFill>
                  <a:srgbClr val="003366"/>
                </a:solidFill>
                <a:latin typeface="+mj-lt"/>
                <a:ea typeface="+mj-ea"/>
                <a:cs typeface="+mj-cs"/>
              </a:rPr>
              <a:t>) based on the principle of solidarity, not undertaking measures that have the potential to significantly increase flood risk up-stream or down-stream in the basin. </a:t>
            </a:r>
          </a:p>
          <a:p>
            <a:pPr marL="360363" indent="-360363" algn="just">
              <a:spcAft>
                <a:spcPts val="900"/>
              </a:spcAft>
              <a:buFont typeface="Wingdings" panose="05000000000000000000" pitchFamily="2" charset="2"/>
              <a:buChar char="v"/>
              <a:tabLst>
                <a:tab pos="630238" algn="l"/>
              </a:tabLst>
            </a:pPr>
            <a:r>
              <a:rPr lang="en-US" spc="150" dirty="0">
                <a:solidFill>
                  <a:srgbClr val="003366"/>
                </a:solidFill>
                <a:latin typeface="+mj-lt"/>
                <a:ea typeface="+mj-ea"/>
                <a:cs typeface="+mj-cs"/>
              </a:rPr>
              <a:t>Despite floods being a predominate hazard factor, there is </a:t>
            </a:r>
            <a:r>
              <a:rPr lang="en-US" u="sng" spc="150" dirty="0">
                <a:solidFill>
                  <a:srgbClr val="003366"/>
                </a:solidFill>
                <a:latin typeface="+mj-lt"/>
                <a:ea typeface="+mj-ea"/>
                <a:cs typeface="+mj-cs"/>
              </a:rPr>
              <a:t>no basin-wide FRM strategy or/and plan </a:t>
            </a:r>
            <a:r>
              <a:rPr lang="en-US" spc="150" dirty="0">
                <a:solidFill>
                  <a:srgbClr val="003366"/>
                </a:solidFill>
                <a:latin typeface="+mj-lt"/>
                <a:ea typeface="+mj-ea"/>
                <a:cs typeface="+mj-cs"/>
              </a:rPr>
              <a:t>addressing climate-induced flood risks in place.</a:t>
            </a:r>
          </a:p>
          <a:p>
            <a:pPr marL="360363" indent="-360363" algn="just">
              <a:spcAft>
                <a:spcPts val="900"/>
              </a:spcAft>
              <a:buFont typeface="Wingdings" panose="05000000000000000000" pitchFamily="2" charset="2"/>
              <a:buChar char="v"/>
              <a:tabLst>
                <a:tab pos="630238" algn="l"/>
              </a:tabLst>
            </a:pPr>
            <a:r>
              <a:rPr lang="en-US" u="sng" spc="150" dirty="0">
                <a:solidFill>
                  <a:srgbClr val="003366"/>
                </a:solidFill>
                <a:latin typeface="+mj-lt"/>
                <a:ea typeface="+mj-ea"/>
                <a:cs typeface="+mj-cs"/>
              </a:rPr>
              <a:t>FRM investment</a:t>
            </a:r>
            <a:r>
              <a:rPr lang="en-US" spc="150" dirty="0">
                <a:solidFill>
                  <a:srgbClr val="003366"/>
                </a:solidFill>
                <a:latin typeface="+mj-lt"/>
                <a:ea typeface="+mj-ea"/>
                <a:cs typeface="+mj-cs"/>
              </a:rPr>
              <a:t> is not supported by robust climate-risk informed analysis, and there are no investment plans and no comprehensive financial risk transfer mechanisms to address flooding.</a:t>
            </a:r>
          </a:p>
          <a:p>
            <a:pPr marL="360363" indent="-360363" algn="just">
              <a:spcAft>
                <a:spcPts val="900"/>
              </a:spcAft>
              <a:buFont typeface="Wingdings" panose="05000000000000000000" pitchFamily="2" charset="2"/>
              <a:buChar char="v"/>
              <a:tabLst>
                <a:tab pos="630238" algn="l"/>
              </a:tabLst>
            </a:pPr>
            <a:r>
              <a:rPr lang="en-US" spc="150" dirty="0">
                <a:solidFill>
                  <a:srgbClr val="003366"/>
                </a:solidFill>
                <a:latin typeface="+mj-lt"/>
                <a:ea typeface="+mj-ea"/>
                <a:cs typeface="+mj-cs"/>
              </a:rPr>
              <a:t>Full integration of socio-economic and environmental effects in process of defining and selection of measures is still at early stages and a basin wide approach including transboundary effects is usually not fully considered by any of the Drin riparian. </a:t>
            </a:r>
          </a:p>
          <a:p>
            <a:pPr marL="360363" indent="-360363" algn="just">
              <a:spcAft>
                <a:spcPts val="900"/>
              </a:spcAft>
              <a:buFont typeface="Wingdings" panose="05000000000000000000" pitchFamily="2" charset="2"/>
              <a:buChar char="v"/>
              <a:tabLst>
                <a:tab pos="630238" algn="l"/>
              </a:tabLst>
            </a:pPr>
            <a:r>
              <a:rPr lang="en-US" spc="150" dirty="0">
                <a:solidFill>
                  <a:srgbClr val="003366"/>
                </a:solidFill>
                <a:latin typeface="+mj-lt"/>
                <a:ea typeface="+mj-ea"/>
                <a:cs typeface="+mj-cs"/>
              </a:rPr>
              <a:t>National flood management have been designed based on “traditional” approaches while recorded events and economic losses have questioned their efficiency and sustainability on long-term. </a:t>
            </a:r>
            <a:r>
              <a:rPr lang="en-US" u="sng" spc="150" dirty="0">
                <a:solidFill>
                  <a:srgbClr val="003366"/>
                </a:solidFill>
                <a:latin typeface="+mj-lt"/>
                <a:ea typeface="+mj-ea"/>
                <a:cs typeface="+mj-cs"/>
              </a:rPr>
              <a:t>A paradigm shift is needed from traditional FRM at national level to integrated FRM at the basin level</a:t>
            </a:r>
            <a:r>
              <a:rPr lang="en-US" sz="2000" spc="150" dirty="0">
                <a:solidFill>
                  <a:srgbClr val="003366"/>
                </a:solidFill>
                <a:latin typeface="+mj-lt"/>
                <a:ea typeface="+mj-ea"/>
                <a:cs typeface="+mj-cs"/>
              </a:rPr>
              <a:t>.</a:t>
            </a:r>
          </a:p>
        </p:txBody>
      </p:sp>
      <p:sp>
        <p:nvSpPr>
          <p:cNvPr id="3" name="Rettangolo 6">
            <a:extLst>
              <a:ext uri="{FF2B5EF4-FFF2-40B4-BE49-F238E27FC236}">
                <a16:creationId xmlns:a16="http://schemas.microsoft.com/office/drawing/2014/main" id="{88EA64DA-501E-2D7B-1CB8-6CDB7510F28A}"/>
              </a:ext>
            </a:extLst>
          </p:cNvPr>
          <p:cNvSpPr/>
          <p:nvPr/>
        </p:nvSpPr>
        <p:spPr>
          <a:xfrm>
            <a:off x="467544" y="423640"/>
            <a:ext cx="8056603" cy="461665"/>
          </a:xfrm>
          <a:prstGeom prst="rect">
            <a:avLst/>
          </a:prstGeom>
        </p:spPr>
        <p:txBody>
          <a:bodyPr wrap="square">
            <a:spAutoFit/>
          </a:bodyPr>
          <a:lstStyle/>
          <a:p>
            <a:pPr algn="ctr"/>
            <a:r>
              <a:rPr lang="en-US" sz="2400" b="1" dirty="0">
                <a:solidFill>
                  <a:schemeClr val="accent6">
                    <a:lumMod val="75000"/>
                  </a:schemeClr>
                </a:solidFill>
              </a:rPr>
              <a:t>Why a Transboundary Basin needs a Common Flood Policy ?</a:t>
            </a:r>
          </a:p>
        </p:txBody>
      </p:sp>
    </p:spTree>
    <p:extLst>
      <p:ext uri="{BB962C8B-B14F-4D97-AF65-F5344CB8AC3E}">
        <p14:creationId xmlns:p14="http://schemas.microsoft.com/office/powerpoint/2010/main" val="25661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928745" y="423640"/>
            <a:ext cx="7595402" cy="461665"/>
          </a:xfrm>
          <a:prstGeom prst="rect">
            <a:avLst/>
          </a:prstGeom>
        </p:spPr>
        <p:txBody>
          <a:bodyPr wrap="square">
            <a:spAutoFit/>
          </a:bodyPr>
          <a:lstStyle/>
          <a:p>
            <a:pPr algn="ctr"/>
            <a:r>
              <a:rPr lang="en-US" sz="2400" b="1" dirty="0">
                <a:solidFill>
                  <a:schemeClr val="accent6">
                    <a:lumMod val="75000"/>
                  </a:schemeClr>
                </a:solidFill>
              </a:rPr>
              <a:t>Main Steps of the Drin Dialogue (2001 – 2023)</a:t>
            </a:r>
          </a:p>
        </p:txBody>
      </p:sp>
      <p:grpSp>
        <p:nvGrpSpPr>
          <p:cNvPr id="7" name="Gruppo 6">
            <a:extLst>
              <a:ext uri="{FF2B5EF4-FFF2-40B4-BE49-F238E27FC236}">
                <a16:creationId xmlns:a16="http://schemas.microsoft.com/office/drawing/2014/main" id="{1241BE43-9D16-B815-B08E-06E1C3CF452F}"/>
              </a:ext>
            </a:extLst>
          </p:cNvPr>
          <p:cNvGrpSpPr/>
          <p:nvPr/>
        </p:nvGrpSpPr>
        <p:grpSpPr>
          <a:xfrm>
            <a:off x="81946" y="1329450"/>
            <a:ext cx="5395769" cy="5100330"/>
            <a:chOff x="99814" y="1556458"/>
            <a:chExt cx="5395769" cy="5100330"/>
          </a:xfrm>
        </p:grpSpPr>
        <p:pic>
          <p:nvPicPr>
            <p:cNvPr id="14" name="Picture 13">
              <a:extLst>
                <a:ext uri="{FF2B5EF4-FFF2-40B4-BE49-F238E27FC236}">
                  <a16:creationId xmlns:a16="http://schemas.microsoft.com/office/drawing/2014/main" id="{82DE8F3A-DF43-F1E5-8C7E-443424EBC2B7}"/>
                </a:ext>
              </a:extLst>
            </p:cNvPr>
            <p:cNvPicPr>
              <a:picLocks noChangeAspect="1"/>
            </p:cNvPicPr>
            <p:nvPr/>
          </p:nvPicPr>
          <p:blipFill>
            <a:blip r:embed="rId6"/>
            <a:stretch>
              <a:fillRect/>
            </a:stretch>
          </p:blipFill>
          <p:spPr>
            <a:xfrm>
              <a:off x="99814" y="1556458"/>
              <a:ext cx="5395769" cy="5100330"/>
            </a:xfrm>
            <a:prstGeom prst="rect">
              <a:avLst/>
            </a:prstGeom>
          </p:spPr>
        </p:pic>
        <p:sp>
          <p:nvSpPr>
            <p:cNvPr id="3" name="Arrow: Right 2">
              <a:extLst>
                <a:ext uri="{FF2B5EF4-FFF2-40B4-BE49-F238E27FC236}">
                  <a16:creationId xmlns:a16="http://schemas.microsoft.com/office/drawing/2014/main" id="{1879F88B-BD3B-9A6C-7029-F69A159032B2}"/>
                </a:ext>
              </a:extLst>
            </p:cNvPr>
            <p:cNvSpPr/>
            <p:nvPr/>
          </p:nvSpPr>
          <p:spPr>
            <a:xfrm>
              <a:off x="611560" y="2420888"/>
              <a:ext cx="1584176" cy="360040"/>
            </a:xfrm>
            <a:prstGeom prst="rightArrow">
              <a:avLst>
                <a:gd name="adj1" fmla="val 57581"/>
                <a:gd name="adj2" fmla="val 50000"/>
              </a:avLst>
            </a:prstGeom>
            <a:solidFill>
              <a:srgbClr val="C0504D"/>
            </a:solidFill>
            <a:ln>
              <a:solidFill>
                <a:srgbClr val="C05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We are Here </a:t>
              </a:r>
              <a:endParaRPr lang="en-US" b="1" dirty="0"/>
            </a:p>
          </p:txBody>
        </p:sp>
      </p:grpSp>
      <p:sp>
        <p:nvSpPr>
          <p:cNvPr id="5" name="CasellaDiTesto 4">
            <a:extLst>
              <a:ext uri="{FF2B5EF4-FFF2-40B4-BE49-F238E27FC236}">
                <a16:creationId xmlns:a16="http://schemas.microsoft.com/office/drawing/2014/main" id="{D6545598-8D65-2C6A-26EE-FCC16D1C84B4}"/>
              </a:ext>
            </a:extLst>
          </p:cNvPr>
          <p:cNvSpPr txBox="1"/>
          <p:nvPr/>
        </p:nvSpPr>
        <p:spPr>
          <a:xfrm>
            <a:off x="5581721" y="2204864"/>
            <a:ext cx="3562279" cy="3088025"/>
          </a:xfrm>
          <a:prstGeom prst="rect">
            <a:avLst/>
          </a:prstGeom>
          <a:noFill/>
        </p:spPr>
        <p:txBody>
          <a:bodyPr wrap="square">
            <a:spAutoFit/>
          </a:bodyPr>
          <a:lstStyle/>
          <a:p>
            <a:pPr algn="ctr"/>
            <a:r>
              <a:rPr lang="en-US" sz="1600" b="1" dirty="0"/>
              <a:t>Cornerstone Projects of the Transboundary Drin FRM Dialogue</a:t>
            </a:r>
          </a:p>
          <a:p>
            <a:pPr algn="ctr"/>
            <a:endParaRPr lang="en-US" sz="1600" b="1" dirty="0"/>
          </a:p>
          <a:p>
            <a:pPr marL="342900" indent="-342900">
              <a:spcAft>
                <a:spcPts val="1000"/>
              </a:spcAft>
              <a:buFont typeface="+mj-lt"/>
              <a:buAutoNum type="arabicPeriod"/>
            </a:pPr>
            <a:r>
              <a:rPr lang="en-US" sz="1600" dirty="0"/>
              <a:t>GIZ - Climate Change Adaptation through Transboundary Flood Risk Management in the Western Balkans (2006 – 2021)</a:t>
            </a:r>
          </a:p>
          <a:p>
            <a:pPr marL="342900" indent="-342900">
              <a:spcAft>
                <a:spcPts val="1000"/>
              </a:spcAft>
              <a:buFont typeface="+mj-lt"/>
              <a:buAutoNum type="arabicPeriod"/>
            </a:pPr>
            <a:r>
              <a:rPr lang="en-US" sz="1600" dirty="0"/>
              <a:t>GEF Drin Project (GWP – Med, UNDP, UNECE, 2018)</a:t>
            </a:r>
          </a:p>
          <a:p>
            <a:pPr marL="342900" indent="-342900">
              <a:spcAft>
                <a:spcPts val="1000"/>
              </a:spcAft>
              <a:buFont typeface="+mj-lt"/>
              <a:buAutoNum type="arabicPeriod"/>
            </a:pPr>
            <a:r>
              <a:rPr lang="en-US" sz="1600" dirty="0"/>
              <a:t>AF Drin FRM Project (GWP – Med, UNDP, 2018 - 2024</a:t>
            </a:r>
            <a:r>
              <a:rPr lang="en-US" dirty="0"/>
              <a:t>)</a:t>
            </a:r>
          </a:p>
        </p:txBody>
      </p:sp>
    </p:spTree>
    <p:extLst>
      <p:ext uri="{BB962C8B-B14F-4D97-AF65-F5344CB8AC3E}">
        <p14:creationId xmlns:p14="http://schemas.microsoft.com/office/powerpoint/2010/main" val="408818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80802" y="519063"/>
            <a:ext cx="7595402" cy="461665"/>
          </a:xfrm>
          <a:prstGeom prst="rect">
            <a:avLst/>
          </a:prstGeom>
        </p:spPr>
        <p:txBody>
          <a:bodyPr wrap="square">
            <a:spAutoFit/>
          </a:bodyPr>
          <a:lstStyle/>
          <a:p>
            <a:pPr algn="ctr"/>
            <a:r>
              <a:rPr lang="en-US" sz="2400" b="1" dirty="0">
                <a:solidFill>
                  <a:schemeClr val="accent6">
                    <a:lumMod val="75000"/>
                  </a:schemeClr>
                </a:solidFill>
              </a:rPr>
              <a:t>Main Outputs of the GEF Drin Project</a:t>
            </a:r>
          </a:p>
        </p:txBody>
      </p:sp>
      <p:sp>
        <p:nvSpPr>
          <p:cNvPr id="4" name="TextBox 3">
            <a:extLst>
              <a:ext uri="{FF2B5EF4-FFF2-40B4-BE49-F238E27FC236}">
                <a16:creationId xmlns:a16="http://schemas.microsoft.com/office/drawing/2014/main" id="{0D9F65DD-BB44-9999-DA59-7CFC637D4969}"/>
              </a:ext>
            </a:extLst>
          </p:cNvPr>
          <p:cNvSpPr txBox="1"/>
          <p:nvPr/>
        </p:nvSpPr>
        <p:spPr>
          <a:xfrm>
            <a:off x="99815" y="980728"/>
            <a:ext cx="9044186" cy="5709255"/>
          </a:xfrm>
          <a:prstGeom prst="rect">
            <a:avLst/>
          </a:prstGeom>
          <a:noFill/>
        </p:spPr>
        <p:txBody>
          <a:bodyPr wrap="square">
            <a:spAutoFit/>
          </a:bodyPr>
          <a:lstStyle/>
          <a:p>
            <a:pPr>
              <a:spcBef>
                <a:spcPts val="600"/>
              </a:spcBef>
            </a:pPr>
            <a:r>
              <a:rPr lang="en-US" sz="20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MoU  (2011),  Art 2. Shared Vision</a:t>
            </a:r>
          </a:p>
          <a:p>
            <a:pPr marL="342900" indent="-342900">
              <a:buFont typeface="Courier New" panose="02070309020205020404" pitchFamily="49" charset="0"/>
              <a:buChar char="o"/>
            </a:pPr>
            <a:r>
              <a:rPr lang="en-US" dirty="0">
                <a:solidFill>
                  <a:srgbClr val="17365D"/>
                </a:solidFill>
                <a:latin typeface="Calibri" panose="020F0502020204030204" pitchFamily="34" charset="0"/>
                <a:ea typeface="Cambria" panose="02040503050406030204" pitchFamily="18" charset="0"/>
                <a:cs typeface="Cambria" panose="02040503050406030204" pitchFamily="18" charset="0"/>
              </a:rPr>
              <a:t>The Parties, through their Ministers and their representatives, commit to promote joint action for the coordinated integrated management of the shared water resources in the Drin Basin, as a means to safeguard and restore to the extent possible the ecosystems and the services they provide, and to promote sustainable development across the Drin Basin.</a:t>
            </a:r>
          </a:p>
          <a:p>
            <a:pPr marL="342900" indent="-342900">
              <a:buFont typeface="Courier New" panose="02070309020205020404" pitchFamily="49" charset="0"/>
              <a:buChar char="o"/>
            </a:pPr>
            <a:endParaRPr lang="en-US" sz="1400" dirty="0">
              <a:solidFill>
                <a:srgbClr val="17365D"/>
              </a:solidFill>
              <a:latin typeface="Calibri" panose="020F0502020204030204" pitchFamily="34" charset="0"/>
              <a:ea typeface="Cambria" panose="02040503050406030204" pitchFamily="18" charset="0"/>
              <a:cs typeface="Cambria" panose="02040503050406030204" pitchFamily="18" charset="0"/>
            </a:endParaRPr>
          </a:p>
          <a:p>
            <a:r>
              <a:rPr lang="en-US" sz="2000" b="1" dirty="0">
                <a:solidFill>
                  <a:srgbClr val="17365D"/>
                </a:solidFill>
                <a:latin typeface="Calibri" panose="020F0502020204030204" pitchFamily="34" charset="0"/>
                <a:ea typeface="Cambria" panose="02040503050406030204" pitchFamily="18" charset="0"/>
                <a:cs typeface="Cambria" panose="02040503050406030204" pitchFamily="18" charset="0"/>
              </a:rPr>
              <a:t>TDA  (2018), Transboundary Diagnostic Analysis </a:t>
            </a:r>
          </a:p>
          <a:p>
            <a:pPr marL="342900" indent="-342900">
              <a:spcAft>
                <a:spcPts val="600"/>
              </a:spcAft>
              <a:buFont typeface="Courier New" panose="02070309020205020404" pitchFamily="49" charset="0"/>
              <a:buChar char="o"/>
            </a:pPr>
            <a:r>
              <a:rPr lang="en-US" dirty="0">
                <a:solidFill>
                  <a:srgbClr val="17365D"/>
                </a:solidFill>
                <a:latin typeface="Calibri" panose="020F0502020204030204" pitchFamily="34" charset="0"/>
                <a:ea typeface="Cambria" panose="02040503050406030204" pitchFamily="18" charset="0"/>
              </a:rPr>
              <a:t>The TDA identified 4 common transboundary concerns: a) Deterioration of Water Quality; b) </a:t>
            </a:r>
            <a:r>
              <a:rPr lang="en-US" u="sng" dirty="0">
                <a:solidFill>
                  <a:srgbClr val="17365D"/>
                </a:solidFill>
                <a:latin typeface="Calibri" panose="020F0502020204030204" pitchFamily="34" charset="0"/>
                <a:ea typeface="Cambria" panose="02040503050406030204" pitchFamily="18" charset="0"/>
              </a:rPr>
              <a:t>Variability of the Hydrological Regime</a:t>
            </a:r>
            <a:r>
              <a:rPr lang="en-US" dirty="0">
                <a:solidFill>
                  <a:srgbClr val="17365D"/>
                </a:solidFill>
                <a:latin typeface="Calibri" panose="020F0502020204030204" pitchFamily="34" charset="0"/>
                <a:ea typeface="Cambria" panose="02040503050406030204" pitchFamily="18" charset="0"/>
              </a:rPr>
              <a:t>; c) Biodiversity Degradation, d) Disturbance of the natural Sediment Transport regime</a:t>
            </a:r>
          </a:p>
          <a:p>
            <a:pPr marL="342900" indent="-342900">
              <a:spcAft>
                <a:spcPts val="600"/>
              </a:spcAft>
              <a:buFont typeface="Courier New" panose="02070309020205020404" pitchFamily="49" charset="0"/>
              <a:buChar char="o"/>
            </a:pPr>
            <a:r>
              <a:rPr lang="en-US" dirty="0">
                <a:solidFill>
                  <a:srgbClr val="17365D"/>
                </a:solidFill>
                <a:latin typeface="Calibri" panose="020F0502020204030204" pitchFamily="34" charset="0"/>
                <a:ea typeface="Cambria" panose="02040503050406030204" pitchFamily="18" charset="0"/>
              </a:rPr>
              <a:t>Regarding the high variability of the hydrological regime (Floods &amp; Droughts), to address the multiple causes a  Strategic Action </a:t>
            </a:r>
            <a:r>
              <a:rPr lang="en-US" dirty="0" err="1">
                <a:solidFill>
                  <a:srgbClr val="17365D"/>
                </a:solidFill>
                <a:latin typeface="Calibri" panose="020F0502020204030204" pitchFamily="34" charset="0"/>
                <a:ea typeface="Cambria" panose="02040503050406030204" pitchFamily="18" charset="0"/>
              </a:rPr>
              <a:t>Programme</a:t>
            </a:r>
            <a:r>
              <a:rPr lang="en-US" dirty="0">
                <a:solidFill>
                  <a:srgbClr val="17365D"/>
                </a:solidFill>
                <a:latin typeface="Calibri" panose="020F0502020204030204" pitchFamily="34" charset="0"/>
                <a:ea typeface="Cambria" panose="02040503050406030204" pitchFamily="18" charset="0"/>
              </a:rPr>
              <a:t> is requested (IFRM).</a:t>
            </a:r>
          </a:p>
          <a:p>
            <a:r>
              <a:rPr lang="en-US" sz="2000" b="1" dirty="0">
                <a:solidFill>
                  <a:srgbClr val="17365D"/>
                </a:solidFill>
                <a:latin typeface="Calibri" panose="020F0502020204030204" pitchFamily="34" charset="0"/>
                <a:ea typeface="Cambria" panose="02040503050406030204" pitchFamily="18" charset="0"/>
                <a:cs typeface="Cambria" panose="02040503050406030204" pitchFamily="18" charset="0"/>
              </a:rPr>
              <a:t>SAP  (2020),  Strategic Action </a:t>
            </a:r>
            <a:r>
              <a:rPr lang="en-US" sz="2000" b="1" dirty="0" err="1">
                <a:solidFill>
                  <a:srgbClr val="17365D"/>
                </a:solidFill>
                <a:latin typeface="Calibri" panose="020F0502020204030204" pitchFamily="34" charset="0"/>
                <a:ea typeface="Cambria" panose="02040503050406030204" pitchFamily="18" charset="0"/>
                <a:cs typeface="Cambria" panose="02040503050406030204" pitchFamily="18" charset="0"/>
              </a:rPr>
              <a:t>Programme</a:t>
            </a:r>
            <a:r>
              <a:rPr lang="en-US" sz="2000" b="1" dirty="0">
                <a:solidFill>
                  <a:srgbClr val="17365D"/>
                </a:solidFill>
                <a:latin typeface="Calibri" panose="020F0502020204030204" pitchFamily="34" charset="0"/>
                <a:ea typeface="Cambria" panose="02040503050406030204" pitchFamily="18" charset="0"/>
                <a:cs typeface="Cambria" panose="02040503050406030204" pitchFamily="18" charset="0"/>
              </a:rPr>
              <a:t> (Goal, Objective, Spec. </a:t>
            </a:r>
            <a:r>
              <a:rPr lang="en-US" sz="2000" b="1" dirty="0" err="1">
                <a:solidFill>
                  <a:srgbClr val="17365D"/>
                </a:solidFill>
                <a:latin typeface="Calibri" panose="020F0502020204030204" pitchFamily="34" charset="0"/>
                <a:ea typeface="Cambria" panose="02040503050406030204" pitchFamily="18" charset="0"/>
                <a:cs typeface="Cambria" panose="02040503050406030204" pitchFamily="18" charset="0"/>
              </a:rPr>
              <a:t>Mngment</a:t>
            </a:r>
            <a:r>
              <a:rPr lang="en-US" sz="2000" b="1" dirty="0">
                <a:solidFill>
                  <a:srgbClr val="17365D"/>
                </a:solidFill>
                <a:latin typeface="Calibri" panose="020F0502020204030204" pitchFamily="34" charset="0"/>
                <a:ea typeface="Cambria" panose="02040503050406030204" pitchFamily="18" charset="0"/>
                <a:cs typeface="Cambria" panose="02040503050406030204" pitchFamily="18" charset="0"/>
              </a:rPr>
              <a:t> Actions)</a:t>
            </a:r>
          </a:p>
          <a:p>
            <a:pPr marL="342900" indent="-342900">
              <a:spcBef>
                <a:spcPts val="600"/>
              </a:spcBef>
              <a:spcAft>
                <a:spcPts val="600"/>
              </a:spcAft>
              <a:buFont typeface="Courier New" panose="02070309020205020404" pitchFamily="49" charset="0"/>
              <a:buChar char="o"/>
            </a:pPr>
            <a:r>
              <a:rPr lang="en-US" b="1" dirty="0">
                <a:solidFill>
                  <a:srgbClr val="17365D"/>
                </a:solidFill>
                <a:latin typeface="Calibri" panose="020F0502020204030204" pitchFamily="34" charset="0"/>
                <a:ea typeface="Cambria" panose="02040503050406030204" pitchFamily="18" charset="0"/>
              </a:rPr>
              <a:t>GOAL 3: </a:t>
            </a:r>
            <a:r>
              <a:rPr lang="en-US" dirty="0">
                <a:solidFill>
                  <a:srgbClr val="17365D"/>
                </a:solidFill>
                <a:latin typeface="Calibri" panose="020F0502020204030204" pitchFamily="34" charset="0"/>
                <a:ea typeface="Cambria" panose="02040503050406030204" pitchFamily="18" charset="0"/>
              </a:rPr>
              <a:t>Develop cooperation measures to minimize risks of disasters due to extreme natural phenomena and climate change by 2030.</a:t>
            </a:r>
          </a:p>
          <a:p>
            <a:pPr marL="630238" indent="-179388">
              <a:spcAft>
                <a:spcPts val="600"/>
              </a:spcAft>
              <a:buFont typeface="Courier New" panose="02070309020205020404" pitchFamily="49" charset="0"/>
              <a:buChar char="o"/>
            </a:pPr>
            <a:r>
              <a:rPr lang="en-US" dirty="0">
                <a:solidFill>
                  <a:srgbClr val="17365D"/>
                </a:solidFill>
                <a:latin typeface="Calibri" panose="020F0502020204030204" pitchFamily="34" charset="0"/>
                <a:ea typeface="Cambria" panose="02040503050406030204" pitchFamily="18" charset="0"/>
                <a:cs typeface="Cambria" panose="02040503050406030204" pitchFamily="18" charset="0"/>
              </a:rPr>
              <a:t>Obj. 1: Improved coordinated management among </a:t>
            </a:r>
            <a:r>
              <a:rPr lang="en-US" dirty="0" err="1">
                <a:solidFill>
                  <a:srgbClr val="17365D"/>
                </a:solidFill>
                <a:latin typeface="Calibri" panose="020F0502020204030204" pitchFamily="34" charset="0"/>
                <a:ea typeface="Cambria" panose="02040503050406030204" pitchFamily="18" charset="0"/>
                <a:cs typeface="Cambria" panose="02040503050406030204" pitchFamily="18" charset="0"/>
              </a:rPr>
              <a:t>Riparians</a:t>
            </a:r>
            <a:r>
              <a:rPr lang="en-US" dirty="0">
                <a:solidFill>
                  <a:srgbClr val="17365D"/>
                </a:solidFill>
                <a:latin typeface="Calibri" panose="020F0502020204030204" pitchFamily="34" charset="0"/>
                <a:ea typeface="Cambria" panose="02040503050406030204" pitchFamily="18" charset="0"/>
                <a:cs typeface="Cambria" panose="02040503050406030204" pitchFamily="18" charset="0"/>
              </a:rPr>
              <a:t> for </a:t>
            </a:r>
            <a:r>
              <a:rPr lang="en-US" b="1" dirty="0">
                <a:solidFill>
                  <a:srgbClr val="17365D"/>
                </a:solidFill>
                <a:latin typeface="Calibri" panose="020F0502020204030204" pitchFamily="34" charset="0"/>
                <a:ea typeface="Cambria" panose="02040503050406030204" pitchFamily="18" charset="0"/>
                <a:cs typeface="Cambria" panose="02040503050406030204" pitchFamily="18" charset="0"/>
              </a:rPr>
              <a:t>flood risks by 2030</a:t>
            </a:r>
          </a:p>
          <a:p>
            <a:pPr marL="630238" indent="-179388">
              <a:buFont typeface="Courier New" panose="02070309020205020404" pitchFamily="49" charset="0"/>
              <a:buChar char="o"/>
            </a:pPr>
            <a:r>
              <a:rPr lang="en-US" dirty="0">
                <a:solidFill>
                  <a:srgbClr val="17365D"/>
                </a:solidFill>
                <a:latin typeface="Calibri" panose="020F0502020204030204" pitchFamily="34" charset="0"/>
                <a:ea typeface="Cambria" panose="02040503050406030204" pitchFamily="18" charset="0"/>
                <a:cs typeface="Cambria" panose="02040503050406030204" pitchFamily="18" charset="0"/>
              </a:rPr>
              <a:t>Obj. 2: Improved coordinated management among </a:t>
            </a:r>
            <a:r>
              <a:rPr lang="en-US" dirty="0" err="1">
                <a:solidFill>
                  <a:srgbClr val="17365D"/>
                </a:solidFill>
                <a:latin typeface="Calibri" panose="020F0502020204030204" pitchFamily="34" charset="0"/>
                <a:ea typeface="Cambria" panose="02040503050406030204" pitchFamily="18" charset="0"/>
                <a:cs typeface="Cambria" panose="02040503050406030204" pitchFamily="18" charset="0"/>
              </a:rPr>
              <a:t>Riparians</a:t>
            </a:r>
            <a:r>
              <a:rPr lang="en-US" dirty="0">
                <a:solidFill>
                  <a:srgbClr val="17365D"/>
                </a:solidFill>
                <a:latin typeface="Calibri" panose="020F0502020204030204" pitchFamily="34" charset="0"/>
                <a:ea typeface="Cambria" panose="02040503050406030204" pitchFamily="18" charset="0"/>
                <a:cs typeface="Cambria" panose="02040503050406030204" pitchFamily="18" charset="0"/>
              </a:rPr>
              <a:t> for </a:t>
            </a:r>
            <a:r>
              <a:rPr lang="en-US" b="1" dirty="0">
                <a:solidFill>
                  <a:srgbClr val="17365D"/>
                </a:solidFill>
                <a:latin typeface="Calibri" panose="020F0502020204030204" pitchFamily="34" charset="0"/>
                <a:ea typeface="Cambria" panose="02040503050406030204" pitchFamily="18" charset="0"/>
                <a:cs typeface="Cambria" panose="02040503050406030204" pitchFamily="18" charset="0"/>
              </a:rPr>
              <a:t>drought risks by 2030</a:t>
            </a:r>
          </a:p>
          <a:p>
            <a:pPr marL="630238" indent="-179388">
              <a:buFont typeface="Courier New" panose="02070309020205020404" pitchFamily="49" charset="0"/>
              <a:buChar char="o"/>
            </a:pPr>
            <a:endParaRPr lang="en-US" sz="1200" b="1" dirty="0">
              <a:solidFill>
                <a:srgbClr val="17365D"/>
              </a:solidFill>
              <a:latin typeface="Calibri" panose="020F0502020204030204" pitchFamily="34" charset="0"/>
              <a:ea typeface="Cambria" panose="02040503050406030204" pitchFamily="18" charset="0"/>
              <a:cs typeface="Cambria" panose="02040503050406030204" pitchFamily="18" charset="0"/>
            </a:endParaRPr>
          </a:p>
          <a:p>
            <a:pPr marL="450850" indent="-450850" algn="ctr"/>
            <a:r>
              <a:rPr lang="en-US" sz="2000" b="1" dirty="0">
                <a:solidFill>
                  <a:schemeClr val="accent6">
                    <a:lumMod val="75000"/>
                  </a:schemeClr>
                </a:solidFill>
                <a:latin typeface="Calibri" panose="020F0502020204030204" pitchFamily="34" charset="0"/>
                <a:ea typeface="Cambria" panose="02040503050406030204" pitchFamily="18" charset="0"/>
              </a:rPr>
              <a:t>The Implementation of Drin’s SAP shall be Based on Permanent EWG Floods</a:t>
            </a:r>
          </a:p>
        </p:txBody>
      </p:sp>
    </p:spTree>
    <p:extLst>
      <p:ext uri="{BB962C8B-B14F-4D97-AF65-F5344CB8AC3E}">
        <p14:creationId xmlns:p14="http://schemas.microsoft.com/office/powerpoint/2010/main" val="160238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55576" y="571564"/>
            <a:ext cx="7595402" cy="461665"/>
          </a:xfrm>
          <a:prstGeom prst="rect">
            <a:avLst/>
          </a:prstGeom>
        </p:spPr>
        <p:txBody>
          <a:bodyPr wrap="square">
            <a:spAutoFit/>
          </a:bodyPr>
          <a:lstStyle/>
          <a:p>
            <a:pPr algn="ctr"/>
            <a:r>
              <a:rPr lang="en-US" sz="2400" b="1" dirty="0">
                <a:solidFill>
                  <a:schemeClr val="accent6">
                    <a:lumMod val="75000"/>
                  </a:schemeClr>
                </a:solidFill>
              </a:rPr>
              <a:t>Main Outputs of the AF Drin FRM Project</a:t>
            </a:r>
          </a:p>
        </p:txBody>
      </p:sp>
      <p:sp>
        <p:nvSpPr>
          <p:cNvPr id="4" name="TextBox 3">
            <a:extLst>
              <a:ext uri="{FF2B5EF4-FFF2-40B4-BE49-F238E27FC236}">
                <a16:creationId xmlns:a16="http://schemas.microsoft.com/office/drawing/2014/main" id="{0D9F65DD-BB44-9999-DA59-7CFC637D4969}"/>
              </a:ext>
            </a:extLst>
          </p:cNvPr>
          <p:cNvSpPr txBox="1"/>
          <p:nvPr/>
        </p:nvSpPr>
        <p:spPr>
          <a:xfrm>
            <a:off x="99814" y="1125265"/>
            <a:ext cx="8980083" cy="5478423"/>
          </a:xfrm>
          <a:prstGeom prst="rect">
            <a:avLst/>
          </a:prstGeom>
          <a:noFill/>
        </p:spPr>
        <p:txBody>
          <a:bodyPr wrap="square">
            <a:spAutoFit/>
          </a:bodyPr>
          <a:lstStyle/>
          <a:p>
            <a:pPr>
              <a:spcAft>
                <a:spcPts val="1200"/>
              </a:spcAft>
            </a:pPr>
            <a:r>
              <a:rPr lang="en-US" sz="20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Component 1: Hazard and Risk Knowledge Management Tools</a:t>
            </a:r>
          </a:p>
          <a:p>
            <a:endParaRPr lang="en-US" sz="1200" b="1" dirty="0">
              <a:solidFill>
                <a:srgbClr val="17365D"/>
              </a:solidFill>
              <a:effectLst/>
              <a:latin typeface="Calibri" panose="020F0502020204030204" pitchFamily="34" charset="0"/>
              <a:ea typeface="Cambria" panose="02040503050406030204" pitchFamily="18" charset="0"/>
              <a:cs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1.1. </a:t>
            </a:r>
            <a:r>
              <a:rPr lang="en-US" dirty="0">
                <a:solidFill>
                  <a:srgbClr val="17365D"/>
                </a:solidFill>
                <a:latin typeface="Calibri" panose="020F0502020204030204" pitchFamily="34" charset="0"/>
                <a:ea typeface="Cambria" panose="02040503050406030204" pitchFamily="18" charset="0"/>
              </a:rPr>
              <a:t>Strengthened hydrometric monitoring networks in the riparian countries based on a unified optimized basin-scale assessment of monitoring needs</a:t>
            </a:r>
          </a:p>
          <a:p>
            <a:pPr marL="742950" lvl="1" indent="-285750">
              <a:spcAft>
                <a:spcPts val="12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Optimized basin hydrometric network plan, Hydrometric network O&amp;M plan, Financing mechanism</a:t>
            </a:r>
          </a:p>
          <a:p>
            <a:pPr lvl="1">
              <a:spcAft>
                <a:spcPts val="1200"/>
              </a:spcAft>
            </a:pPr>
            <a:endParaRPr lang="en-US" sz="1200" b="1" dirty="0">
              <a:solidFill>
                <a:srgbClr val="17365D"/>
              </a:solidFill>
              <a:latin typeface="Calibri" panose="020F0502020204030204" pitchFamily="34" charset="0"/>
              <a:ea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1.2. </a:t>
            </a:r>
            <a:r>
              <a:rPr lang="en-US" dirty="0">
                <a:solidFill>
                  <a:srgbClr val="17365D"/>
                </a:solidFill>
                <a:latin typeface="Calibri" panose="020F0502020204030204" pitchFamily="34" charset="0"/>
                <a:ea typeface="Cambria" panose="02040503050406030204" pitchFamily="18" charset="0"/>
              </a:rPr>
              <a:t>Improved knowledge of CC-induced flood risk and risk knowledge sharing through the introduction of river basin modeling tools and technologies for strategic flood risk assessment based on EUFD and development of basin flood hazard maps </a:t>
            </a:r>
          </a:p>
          <a:p>
            <a:pPr marL="742950" lvl="1" indent="-285750">
              <a:spcAft>
                <a:spcPts val="12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Flood Risk Assessment &amp; Flood Risk Mapping based on the EU Floods Directive (Hydrological and Hydraulic modeling of the APSFRs of Albania, and N. Macedonia)</a:t>
            </a:r>
          </a:p>
          <a:p>
            <a:pPr marL="285750" indent="-285750">
              <a:spcAft>
                <a:spcPts val="600"/>
              </a:spcAft>
              <a:buFont typeface="Courier New" panose="02070309020205020404" pitchFamily="49" charset="0"/>
              <a:buChar char="o"/>
            </a:pPr>
            <a:endParaRPr lang="en-US" sz="1200" dirty="0">
              <a:solidFill>
                <a:srgbClr val="17365D"/>
              </a:solidFill>
              <a:latin typeface="Calibri" panose="020F0502020204030204" pitchFamily="34" charset="0"/>
              <a:ea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1.3</a:t>
            </a:r>
            <a:r>
              <a:rPr lang="en-US" b="1" dirty="0">
                <a:solidFill>
                  <a:srgbClr val="17365D"/>
                </a:solidFill>
                <a:latin typeface="Calibri" panose="020F0502020204030204" pitchFamily="34" charset="0"/>
                <a:ea typeface="Cambria" panose="02040503050406030204" pitchFamily="18" charset="0"/>
                <a:cs typeface="Cambria" panose="02040503050406030204" pitchFamily="18" charset="0"/>
              </a:rPr>
              <a:t>. </a:t>
            </a:r>
            <a:r>
              <a:rPr lang="en-US" dirty="0">
                <a:solidFill>
                  <a:srgbClr val="17365D"/>
                </a:solidFill>
                <a:latin typeface="Calibri" panose="020F0502020204030204" pitchFamily="34" charset="0"/>
                <a:ea typeface="Cambria" panose="02040503050406030204" pitchFamily="18" charset="0"/>
                <a:cs typeface="Cambria" panose="02040503050406030204" pitchFamily="18" charset="0"/>
              </a:rPr>
              <a:t>GIS-based vulnerability, loss and damages assessment tools and database established to record, analyze and predict flood events and associated losses</a:t>
            </a:r>
          </a:p>
          <a:p>
            <a:pPr marL="742950" lvl="1" indent="-285750">
              <a:spcAft>
                <a:spcPts val="12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Socio-economic Risk Prioritization Model to support the detailed engineering design of the structural measures. Vulnerability, Loss &amp; Damage Assessment</a:t>
            </a:r>
          </a:p>
        </p:txBody>
      </p:sp>
    </p:spTree>
    <p:extLst>
      <p:ext uri="{BB962C8B-B14F-4D97-AF65-F5344CB8AC3E}">
        <p14:creationId xmlns:p14="http://schemas.microsoft.com/office/powerpoint/2010/main" val="153347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Main Outputs of the AF Drin FRM Project</a:t>
            </a:r>
          </a:p>
        </p:txBody>
      </p:sp>
      <p:sp>
        <p:nvSpPr>
          <p:cNvPr id="4" name="TextBox 3">
            <a:extLst>
              <a:ext uri="{FF2B5EF4-FFF2-40B4-BE49-F238E27FC236}">
                <a16:creationId xmlns:a16="http://schemas.microsoft.com/office/drawing/2014/main" id="{0D9F65DD-BB44-9999-DA59-7CFC637D4969}"/>
              </a:ext>
            </a:extLst>
          </p:cNvPr>
          <p:cNvSpPr txBox="1"/>
          <p:nvPr/>
        </p:nvSpPr>
        <p:spPr>
          <a:xfrm>
            <a:off x="99813" y="1301754"/>
            <a:ext cx="8980083" cy="400110"/>
          </a:xfrm>
          <a:prstGeom prst="rect">
            <a:avLst/>
          </a:prstGeom>
          <a:noFill/>
        </p:spPr>
        <p:txBody>
          <a:bodyPr wrap="square">
            <a:spAutoFit/>
          </a:bodyPr>
          <a:lstStyle/>
          <a:p>
            <a:pPr>
              <a:spcAft>
                <a:spcPts val="1200"/>
              </a:spcAft>
            </a:pPr>
            <a:r>
              <a:rPr lang="en-US" sz="20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Component 1: Hazard and Risk Knowledge Management Tools</a:t>
            </a:r>
          </a:p>
        </p:txBody>
      </p:sp>
      <p:pic>
        <p:nvPicPr>
          <p:cNvPr id="7" name="Immagine 6">
            <a:extLst>
              <a:ext uri="{FF2B5EF4-FFF2-40B4-BE49-F238E27FC236}">
                <a16:creationId xmlns:a16="http://schemas.microsoft.com/office/drawing/2014/main" id="{697B42D8-414D-52E5-4455-29B8E5897282}"/>
              </a:ext>
            </a:extLst>
          </p:cNvPr>
          <p:cNvPicPr>
            <a:picLocks noChangeAspect="1"/>
          </p:cNvPicPr>
          <p:nvPr/>
        </p:nvPicPr>
        <p:blipFill>
          <a:blip r:embed="rId6"/>
          <a:stretch>
            <a:fillRect/>
          </a:stretch>
        </p:blipFill>
        <p:spPr>
          <a:xfrm>
            <a:off x="623837" y="1800423"/>
            <a:ext cx="3228084" cy="3921414"/>
          </a:xfrm>
          <a:prstGeom prst="rect">
            <a:avLst/>
          </a:prstGeom>
        </p:spPr>
      </p:pic>
      <p:pic>
        <p:nvPicPr>
          <p:cNvPr id="9" name="image49.png">
            <a:extLst>
              <a:ext uri="{FF2B5EF4-FFF2-40B4-BE49-F238E27FC236}">
                <a16:creationId xmlns:a16="http://schemas.microsoft.com/office/drawing/2014/main" id="{AC8AE404-E8B0-DBA0-0FD6-08A8E0175A10}"/>
              </a:ext>
            </a:extLst>
          </p:cNvPr>
          <p:cNvPicPr/>
          <p:nvPr/>
        </p:nvPicPr>
        <p:blipFill>
          <a:blip r:embed="rId7"/>
          <a:srcRect/>
          <a:stretch>
            <a:fillRect/>
          </a:stretch>
        </p:blipFill>
        <p:spPr>
          <a:xfrm>
            <a:off x="5220072" y="1800423"/>
            <a:ext cx="3024336" cy="3921414"/>
          </a:xfrm>
          <a:prstGeom prst="rect">
            <a:avLst/>
          </a:prstGeom>
          <a:ln/>
        </p:spPr>
      </p:pic>
      <p:sp>
        <p:nvSpPr>
          <p:cNvPr id="11" name="CasellaDiTesto 10">
            <a:extLst>
              <a:ext uri="{FF2B5EF4-FFF2-40B4-BE49-F238E27FC236}">
                <a16:creationId xmlns:a16="http://schemas.microsoft.com/office/drawing/2014/main" id="{AA6DB691-6129-ECF7-D036-147B72164D88}"/>
              </a:ext>
            </a:extLst>
          </p:cNvPr>
          <p:cNvSpPr txBox="1"/>
          <p:nvPr/>
        </p:nvSpPr>
        <p:spPr>
          <a:xfrm>
            <a:off x="1403648" y="5840315"/>
            <a:ext cx="2304256" cy="369332"/>
          </a:xfrm>
          <a:prstGeom prst="rect">
            <a:avLst/>
          </a:prstGeom>
          <a:noFill/>
        </p:spPr>
        <p:txBody>
          <a:bodyPr wrap="square">
            <a:spAutoFit/>
          </a:bodyPr>
          <a:lstStyle/>
          <a:p>
            <a:r>
              <a:rPr lang="en-US" sz="1800" dirty="0">
                <a:solidFill>
                  <a:srgbClr val="1F497D"/>
                </a:solidFill>
                <a:effectLst/>
                <a:latin typeface="Calibri" panose="020F0502020204030204" pitchFamily="34" charset="0"/>
                <a:ea typeface="Cambria" panose="02040503050406030204" pitchFamily="18" charset="0"/>
                <a:cs typeface="Cambria" panose="02040503050406030204" pitchFamily="18" charset="0"/>
              </a:rPr>
              <a:t>APSFRs Albania</a:t>
            </a:r>
            <a:endParaRPr lang="en-US" dirty="0"/>
          </a:p>
        </p:txBody>
      </p:sp>
      <p:sp>
        <p:nvSpPr>
          <p:cNvPr id="13" name="CasellaDiTesto 12">
            <a:extLst>
              <a:ext uri="{FF2B5EF4-FFF2-40B4-BE49-F238E27FC236}">
                <a16:creationId xmlns:a16="http://schemas.microsoft.com/office/drawing/2014/main" id="{2DA0F307-34E3-2918-82B1-B7C7538B97ED}"/>
              </a:ext>
            </a:extLst>
          </p:cNvPr>
          <p:cNvSpPr txBox="1"/>
          <p:nvPr/>
        </p:nvSpPr>
        <p:spPr>
          <a:xfrm>
            <a:off x="5344332" y="5873315"/>
            <a:ext cx="2686271" cy="369332"/>
          </a:xfrm>
          <a:prstGeom prst="rect">
            <a:avLst/>
          </a:prstGeom>
          <a:noFill/>
        </p:spPr>
        <p:txBody>
          <a:bodyPr wrap="square">
            <a:spAutoFit/>
          </a:bodyPr>
          <a:lstStyle/>
          <a:p>
            <a:r>
              <a:rPr lang="en-US" sz="1800" dirty="0">
                <a:solidFill>
                  <a:srgbClr val="1F497D"/>
                </a:solidFill>
                <a:effectLst/>
                <a:latin typeface="Calibri" panose="020F0502020204030204" pitchFamily="34" charset="0"/>
                <a:ea typeface="Cambria" panose="02040503050406030204" pitchFamily="18" charset="0"/>
                <a:cs typeface="Cambria" panose="02040503050406030204" pitchFamily="18" charset="0"/>
              </a:rPr>
              <a:t>APSFRs North Macedonia</a:t>
            </a:r>
            <a:endParaRPr lang="en-US" dirty="0"/>
          </a:p>
        </p:txBody>
      </p:sp>
    </p:spTree>
    <p:extLst>
      <p:ext uri="{BB962C8B-B14F-4D97-AF65-F5344CB8AC3E}">
        <p14:creationId xmlns:p14="http://schemas.microsoft.com/office/powerpoint/2010/main" val="100908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93022" y="556833"/>
            <a:ext cx="7595402" cy="461665"/>
          </a:xfrm>
          <a:prstGeom prst="rect">
            <a:avLst/>
          </a:prstGeom>
        </p:spPr>
        <p:txBody>
          <a:bodyPr wrap="square">
            <a:spAutoFit/>
          </a:bodyPr>
          <a:lstStyle/>
          <a:p>
            <a:pPr algn="ctr"/>
            <a:r>
              <a:rPr lang="en-US" sz="2400" b="1" dirty="0">
                <a:solidFill>
                  <a:schemeClr val="accent6">
                    <a:lumMod val="75000"/>
                  </a:schemeClr>
                </a:solidFill>
              </a:rPr>
              <a:t>Main Outputs of the AF Drin FRM Project</a:t>
            </a:r>
          </a:p>
        </p:txBody>
      </p:sp>
      <p:sp>
        <p:nvSpPr>
          <p:cNvPr id="4" name="TextBox 3">
            <a:extLst>
              <a:ext uri="{FF2B5EF4-FFF2-40B4-BE49-F238E27FC236}">
                <a16:creationId xmlns:a16="http://schemas.microsoft.com/office/drawing/2014/main" id="{0D9F65DD-BB44-9999-DA59-7CFC637D4969}"/>
              </a:ext>
            </a:extLst>
          </p:cNvPr>
          <p:cNvSpPr txBox="1"/>
          <p:nvPr/>
        </p:nvSpPr>
        <p:spPr>
          <a:xfrm>
            <a:off x="80925" y="1087577"/>
            <a:ext cx="8980083" cy="5755422"/>
          </a:xfrm>
          <a:prstGeom prst="rect">
            <a:avLst/>
          </a:prstGeom>
          <a:noFill/>
        </p:spPr>
        <p:txBody>
          <a:bodyPr wrap="square">
            <a:spAutoFit/>
          </a:bodyPr>
          <a:lstStyle/>
          <a:p>
            <a:pPr>
              <a:spcAft>
                <a:spcPts val="600"/>
              </a:spcAft>
            </a:pPr>
            <a:r>
              <a:rPr lang="en-US" sz="20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Component 2: Transboundary Institutional, Legislative &amp; Policy Framework for FRM</a:t>
            </a:r>
          </a:p>
          <a:p>
            <a:endParaRPr lang="en-US" sz="1200" b="1" dirty="0">
              <a:solidFill>
                <a:srgbClr val="17365D"/>
              </a:solidFill>
              <a:effectLst/>
              <a:latin typeface="Calibri" panose="020F0502020204030204" pitchFamily="34" charset="0"/>
              <a:ea typeface="Cambria" panose="02040503050406030204" pitchFamily="18" charset="0"/>
              <a:cs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2.1. </a:t>
            </a:r>
            <a:r>
              <a:rPr lang="en-US" dirty="0">
                <a:solidFill>
                  <a:srgbClr val="17365D"/>
                </a:solidFill>
                <a:latin typeface="Calibri" panose="020F0502020204030204" pitchFamily="34" charset="0"/>
                <a:ea typeface="Cambria" panose="02040503050406030204" pitchFamily="18" charset="0"/>
              </a:rPr>
              <a:t>Drin River Basin FRM Policy Framework and improved long-term cooperation on FRM</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Institutional mapping for Flood Risk Management in the Drin Basin</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Review of the legislative and policy framework in Integrated Flood Risk Management (IFRM) in the Drin basin</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Flood Insurance, </a:t>
            </a:r>
            <a:r>
              <a:rPr lang="en-US" dirty="0" err="1">
                <a:solidFill>
                  <a:srgbClr val="17365D"/>
                </a:solidFill>
                <a:latin typeface="Calibri" panose="020F0502020204030204" pitchFamily="34" charset="0"/>
                <a:ea typeface="Cambria" panose="02040503050406030204" pitchFamily="18" charset="0"/>
              </a:rPr>
              <a:t>Skadar</a:t>
            </a:r>
            <a:r>
              <a:rPr lang="en-US" dirty="0">
                <a:solidFill>
                  <a:srgbClr val="17365D"/>
                </a:solidFill>
                <a:latin typeface="Calibri" panose="020F0502020204030204" pitchFamily="34" charset="0"/>
                <a:ea typeface="Cambria" panose="02040503050406030204" pitchFamily="18" charset="0"/>
              </a:rPr>
              <a:t>/Shkoder Lake-Buna/Bojana River and </a:t>
            </a:r>
            <a:r>
              <a:rPr lang="en-US" dirty="0" err="1">
                <a:solidFill>
                  <a:srgbClr val="17365D"/>
                </a:solidFill>
                <a:latin typeface="Calibri" panose="020F0502020204030204" pitchFamily="34" charset="0"/>
                <a:ea typeface="Cambria" panose="02040503050406030204" pitchFamily="18" charset="0"/>
              </a:rPr>
              <a:t>Struga</a:t>
            </a:r>
            <a:r>
              <a:rPr lang="en-US" dirty="0">
                <a:solidFill>
                  <a:srgbClr val="17365D"/>
                </a:solidFill>
                <a:latin typeface="Calibri" panose="020F0502020204030204" pitchFamily="34" charset="0"/>
                <a:ea typeface="Cambria" panose="02040503050406030204" pitchFamily="18" charset="0"/>
              </a:rPr>
              <a:t> in </a:t>
            </a:r>
            <a:r>
              <a:rPr lang="en-US" dirty="0" err="1">
                <a:solidFill>
                  <a:srgbClr val="17365D"/>
                </a:solidFill>
                <a:latin typeface="Calibri" panose="020F0502020204030204" pitchFamily="34" charset="0"/>
                <a:ea typeface="Cambria" panose="02040503050406030204" pitchFamily="18" charset="0"/>
              </a:rPr>
              <a:t>Ohrid</a:t>
            </a:r>
            <a:r>
              <a:rPr lang="en-US" dirty="0">
                <a:solidFill>
                  <a:srgbClr val="17365D"/>
                </a:solidFill>
                <a:latin typeface="Calibri" panose="020F0502020204030204" pitchFamily="34" charset="0"/>
                <a:ea typeface="Cambria" panose="02040503050406030204" pitchFamily="18" charset="0"/>
              </a:rPr>
              <a:t> Lake</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Status on the implementation of the EU Directives in the Drin Riparian states</a:t>
            </a:r>
          </a:p>
          <a:p>
            <a:pPr marL="742950" lvl="1" indent="-285750">
              <a:spcAft>
                <a:spcPts val="600"/>
              </a:spcAft>
              <a:buFont typeface="Arial" panose="020B0604020202020204" pitchFamily="34" charset="0"/>
              <a:buChar char="•"/>
            </a:pPr>
            <a:endParaRPr lang="en-US" sz="1200" dirty="0">
              <a:solidFill>
                <a:srgbClr val="17365D"/>
              </a:solidFill>
              <a:latin typeface="Calibri" panose="020F0502020204030204" pitchFamily="34" charset="0"/>
              <a:ea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2.2. </a:t>
            </a:r>
            <a:r>
              <a:rPr lang="en-US" dirty="0">
                <a:solidFill>
                  <a:srgbClr val="17365D"/>
                </a:solidFill>
                <a:latin typeface="Calibri" panose="020F0502020204030204" pitchFamily="34" charset="0"/>
                <a:ea typeface="Cambria" panose="02040503050406030204" pitchFamily="18" charset="0"/>
              </a:rPr>
              <a:t>Regional, national and sub-national institutions (including meteorological and hydrological sectors) are trained in climate-resilient FRM, responsibilities clarified and coordination strengthened</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Capacity assessment and capacity development plan in the context of IFRM </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Training Courses on Hydrological &amp; Hydraulic Modelling, ….</a:t>
            </a:r>
          </a:p>
          <a:p>
            <a:pPr marL="285750" indent="-285750">
              <a:spcAft>
                <a:spcPts val="600"/>
              </a:spcAft>
              <a:buFont typeface="Courier New" panose="02070309020205020404" pitchFamily="49" charset="0"/>
              <a:buChar char="o"/>
            </a:pPr>
            <a:endParaRPr lang="en-US" sz="1200" dirty="0">
              <a:solidFill>
                <a:srgbClr val="17365D"/>
              </a:solidFill>
              <a:latin typeface="Calibri" panose="020F0502020204030204" pitchFamily="34" charset="0"/>
              <a:ea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2.3</a:t>
            </a:r>
            <a:r>
              <a:rPr lang="en-US" b="1" dirty="0">
                <a:solidFill>
                  <a:srgbClr val="17365D"/>
                </a:solidFill>
                <a:latin typeface="Calibri" panose="020F0502020204030204" pitchFamily="34" charset="0"/>
                <a:ea typeface="Cambria" panose="02040503050406030204" pitchFamily="18" charset="0"/>
                <a:cs typeface="Cambria" panose="02040503050406030204" pitchFamily="18" charset="0"/>
              </a:rPr>
              <a:t>. </a:t>
            </a:r>
            <a:r>
              <a:rPr lang="en-US" dirty="0">
                <a:solidFill>
                  <a:srgbClr val="17365D"/>
                </a:solidFill>
                <a:latin typeface="Calibri" panose="020F0502020204030204" pitchFamily="34" charset="0"/>
                <a:ea typeface="Cambria" panose="02040503050406030204" pitchFamily="18" charset="0"/>
              </a:rPr>
              <a:t>Drin River basin Integrated CCA and FRM Strategy and Plan developed</a:t>
            </a:r>
          </a:p>
          <a:p>
            <a:pPr marL="742950" lvl="1" indent="-285750">
              <a:spcAft>
                <a:spcPts val="1200"/>
              </a:spcAft>
              <a:buFont typeface="Arial" panose="020B0604020202020204" pitchFamily="34" charset="0"/>
              <a:buChar char="•"/>
            </a:pPr>
            <a:r>
              <a:rPr lang="en-US" dirty="0">
                <a:solidFill>
                  <a:srgbClr val="C00000"/>
                </a:solidFill>
                <a:latin typeface="Calibri" panose="020F0502020204030204" pitchFamily="34" charset="0"/>
                <a:ea typeface="Cambria" panose="02040503050406030204" pitchFamily="18" charset="0"/>
              </a:rPr>
              <a:t>Current Project (in Progress)</a:t>
            </a:r>
          </a:p>
        </p:txBody>
      </p:sp>
    </p:spTree>
    <p:extLst>
      <p:ext uri="{BB962C8B-B14F-4D97-AF65-F5344CB8AC3E}">
        <p14:creationId xmlns:p14="http://schemas.microsoft.com/office/powerpoint/2010/main" val="377205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0C54F14-32C1-051B-A2B4-9BC618DBF6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814" y="0"/>
            <a:ext cx="392917" cy="764704"/>
          </a:xfrm>
          <a:prstGeom prst="rect">
            <a:avLst/>
          </a:prstGeom>
          <a:noFill/>
          <a:ln>
            <a:noFill/>
          </a:ln>
        </p:spPr>
      </p:pic>
      <p:pic>
        <p:nvPicPr>
          <p:cNvPr id="6" name="Picture 5" descr="A blue paint splashes on a white surface&#10;&#10;Description automatically generated with low confidence">
            <a:extLst>
              <a:ext uri="{FF2B5EF4-FFF2-40B4-BE49-F238E27FC236}">
                <a16:creationId xmlns:a16="http://schemas.microsoft.com/office/drawing/2014/main" id="{E6EB3280-3B94-1B10-7D70-E49FC0B11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85157"/>
            <a:ext cx="1550903" cy="37167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76282130-7EA8-8060-9864-817375770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397" y="133470"/>
            <a:ext cx="1111500" cy="580341"/>
          </a:xfrm>
          <a:prstGeom prst="rect">
            <a:avLst/>
          </a:prstGeom>
        </p:spPr>
      </p:pic>
      <p:sp>
        <p:nvSpPr>
          <p:cNvPr id="17" name="Rettangolo 6">
            <a:extLst>
              <a:ext uri="{FF2B5EF4-FFF2-40B4-BE49-F238E27FC236}">
                <a16:creationId xmlns:a16="http://schemas.microsoft.com/office/drawing/2014/main" id="{0F02122C-B8FB-604C-158A-8038EF35E951}"/>
              </a:ext>
            </a:extLst>
          </p:cNvPr>
          <p:cNvSpPr/>
          <p:nvPr/>
        </p:nvSpPr>
        <p:spPr>
          <a:xfrm>
            <a:off x="773266" y="133470"/>
            <a:ext cx="7595402" cy="830997"/>
          </a:xfrm>
          <a:prstGeom prst="rect">
            <a:avLst/>
          </a:prstGeom>
        </p:spPr>
        <p:txBody>
          <a:bodyPr wrap="square">
            <a:spAutoFit/>
          </a:bodyPr>
          <a:lstStyle/>
          <a:p>
            <a:pPr algn="ctr"/>
            <a:endParaRPr lang="en-US" sz="2400" b="1" dirty="0">
              <a:solidFill>
                <a:srgbClr val="003366"/>
              </a:solidFill>
            </a:endParaRPr>
          </a:p>
          <a:p>
            <a:pPr algn="ctr"/>
            <a:r>
              <a:rPr lang="en-US" sz="2400" b="1" dirty="0">
                <a:solidFill>
                  <a:schemeClr val="accent6">
                    <a:lumMod val="75000"/>
                  </a:schemeClr>
                </a:solidFill>
              </a:rPr>
              <a:t>Main Outputs of the AF Drin FRM Project</a:t>
            </a:r>
          </a:p>
        </p:txBody>
      </p:sp>
      <p:sp>
        <p:nvSpPr>
          <p:cNvPr id="4" name="TextBox 3">
            <a:extLst>
              <a:ext uri="{FF2B5EF4-FFF2-40B4-BE49-F238E27FC236}">
                <a16:creationId xmlns:a16="http://schemas.microsoft.com/office/drawing/2014/main" id="{0D9F65DD-BB44-9999-DA59-7CFC637D4969}"/>
              </a:ext>
            </a:extLst>
          </p:cNvPr>
          <p:cNvSpPr txBox="1"/>
          <p:nvPr/>
        </p:nvSpPr>
        <p:spPr>
          <a:xfrm>
            <a:off x="80925" y="1087577"/>
            <a:ext cx="8980083" cy="5616922"/>
          </a:xfrm>
          <a:prstGeom prst="rect">
            <a:avLst/>
          </a:prstGeom>
          <a:noFill/>
        </p:spPr>
        <p:txBody>
          <a:bodyPr wrap="square">
            <a:spAutoFit/>
          </a:bodyPr>
          <a:lstStyle/>
          <a:p>
            <a:pPr>
              <a:spcAft>
                <a:spcPts val="600"/>
              </a:spcAft>
            </a:pPr>
            <a:r>
              <a:rPr lang="en-US" sz="2000" b="1" dirty="0">
                <a:solidFill>
                  <a:srgbClr val="17365D"/>
                </a:solidFill>
                <a:effectLst/>
                <a:latin typeface="Calibri" panose="020F0502020204030204" pitchFamily="34" charset="0"/>
                <a:ea typeface="Cambria" panose="02040503050406030204" pitchFamily="18" charset="0"/>
                <a:cs typeface="Cambria" panose="02040503050406030204" pitchFamily="18" charset="0"/>
              </a:rPr>
              <a:t>Component 3: Community-Based Climate Change Adaptation &amp; FRM Interventions</a:t>
            </a:r>
          </a:p>
          <a:p>
            <a:pPr>
              <a:spcAft>
                <a:spcPts val="600"/>
              </a:spcAft>
            </a:pPr>
            <a:endParaRPr lang="en-US" sz="1200" b="1" dirty="0">
              <a:solidFill>
                <a:srgbClr val="17365D"/>
              </a:solidFill>
              <a:effectLst/>
              <a:latin typeface="Calibri" panose="020F0502020204030204" pitchFamily="34" charset="0"/>
              <a:ea typeface="Cambria" panose="02040503050406030204" pitchFamily="18" charset="0"/>
              <a:cs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3.1. </a:t>
            </a:r>
            <a:r>
              <a:rPr lang="en-US" dirty="0">
                <a:solidFill>
                  <a:srgbClr val="17365D"/>
                </a:solidFill>
                <a:latin typeface="Calibri" panose="020F0502020204030204" pitchFamily="34" charset="0"/>
                <a:ea typeface="Cambria" panose="02040503050406030204" pitchFamily="18" charset="0"/>
              </a:rPr>
              <a:t>Introduction of </a:t>
            </a:r>
            <a:r>
              <a:rPr lang="en-US" u="sng" dirty="0">
                <a:solidFill>
                  <a:srgbClr val="17365D"/>
                </a:solidFill>
                <a:latin typeface="Calibri" panose="020F0502020204030204" pitchFamily="34" charset="0"/>
                <a:ea typeface="Cambria" panose="02040503050406030204" pitchFamily="18" charset="0"/>
              </a:rPr>
              <a:t>appraisal-led design</a:t>
            </a:r>
            <a:r>
              <a:rPr lang="en-US" dirty="0">
                <a:solidFill>
                  <a:srgbClr val="17365D"/>
                </a:solidFill>
                <a:latin typeface="Calibri" panose="020F0502020204030204" pitchFamily="34" charset="0"/>
                <a:ea typeface="Cambria" panose="02040503050406030204" pitchFamily="18" charset="0"/>
              </a:rPr>
              <a:t> for structural and non-structural measures using climate risk information and cost-benefit appraisal methods and application of methods to the detailed design of </a:t>
            </a:r>
            <a:r>
              <a:rPr lang="en-US" u="sng" dirty="0">
                <a:solidFill>
                  <a:srgbClr val="17365D"/>
                </a:solidFill>
                <a:latin typeface="Calibri" panose="020F0502020204030204" pitchFamily="34" charset="0"/>
                <a:ea typeface="Cambria" panose="02040503050406030204" pitchFamily="18" charset="0"/>
              </a:rPr>
              <a:t>prioritized structural and non-structural measures</a:t>
            </a:r>
            <a:r>
              <a:rPr lang="en-US" dirty="0">
                <a:solidFill>
                  <a:srgbClr val="17365D"/>
                </a:solidFill>
                <a:latin typeface="Calibri" panose="020F0502020204030204" pitchFamily="34" charset="0"/>
                <a:ea typeface="Cambria" panose="02040503050406030204" pitchFamily="18" charset="0"/>
              </a:rPr>
              <a:t> for three riparian countries</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To be illustrated in the UNDP Workshop, Development of the  FRM Strategy and the Plan (Tirana 18 Oct. 2023) </a:t>
            </a:r>
            <a:endParaRPr lang="en-US" dirty="0">
              <a:solidFill>
                <a:srgbClr val="17365D"/>
              </a:solidFill>
              <a:highlight>
                <a:srgbClr val="FFFF00"/>
              </a:highlight>
              <a:latin typeface="Calibri" panose="020F0502020204030204" pitchFamily="34" charset="0"/>
              <a:ea typeface="Cambria" panose="02040503050406030204" pitchFamily="18" charset="0"/>
            </a:endParaRPr>
          </a:p>
          <a:p>
            <a:pPr marL="742950" lvl="1" indent="-285750">
              <a:spcAft>
                <a:spcPts val="600"/>
              </a:spcAft>
              <a:buFont typeface="Arial" panose="020B0604020202020204" pitchFamily="34" charset="0"/>
              <a:buChar char="•"/>
            </a:pPr>
            <a:endParaRPr lang="en-US" dirty="0">
              <a:solidFill>
                <a:srgbClr val="17365D"/>
              </a:solidFill>
              <a:highlight>
                <a:srgbClr val="FFFF00"/>
              </a:highlight>
              <a:latin typeface="Calibri" panose="020F0502020204030204" pitchFamily="34" charset="0"/>
              <a:ea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3.2. </a:t>
            </a:r>
            <a:r>
              <a:rPr lang="en-US" dirty="0">
                <a:solidFill>
                  <a:srgbClr val="17365D"/>
                </a:solidFill>
                <a:latin typeface="Calibri" panose="020F0502020204030204" pitchFamily="34" charset="0"/>
                <a:ea typeface="Cambria" panose="02040503050406030204" pitchFamily="18" charset="0"/>
              </a:rPr>
              <a:t>Construction of </a:t>
            </a:r>
            <a:r>
              <a:rPr lang="en-US" u="sng" dirty="0">
                <a:solidFill>
                  <a:srgbClr val="17365D"/>
                </a:solidFill>
                <a:latin typeface="Calibri" panose="020F0502020204030204" pitchFamily="34" charset="0"/>
                <a:ea typeface="Cambria" panose="02040503050406030204" pitchFamily="18" charset="0"/>
              </a:rPr>
              <a:t>structural risk reduction measures</a:t>
            </a:r>
            <a:r>
              <a:rPr lang="en-US" dirty="0">
                <a:solidFill>
                  <a:srgbClr val="17365D"/>
                </a:solidFill>
                <a:latin typeface="Calibri" panose="020F0502020204030204" pitchFamily="34" charset="0"/>
                <a:ea typeface="Cambria" panose="02040503050406030204" pitchFamily="18" charset="0"/>
              </a:rPr>
              <a:t> in prioritized areas</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To be illustrated in the UNDP Workshop, Development of the  FRM Strategy and the Plan (Tirana 18 Oct. 2023) </a:t>
            </a:r>
            <a:endParaRPr lang="en-US" dirty="0">
              <a:solidFill>
                <a:srgbClr val="17365D"/>
              </a:solidFill>
              <a:highlight>
                <a:srgbClr val="FFFF00"/>
              </a:highlight>
              <a:latin typeface="Calibri" panose="020F0502020204030204" pitchFamily="34" charset="0"/>
              <a:ea typeface="Cambria" panose="02040503050406030204" pitchFamily="18" charset="0"/>
            </a:endParaRPr>
          </a:p>
          <a:p>
            <a:pPr marL="285750" indent="-285750">
              <a:spcAft>
                <a:spcPts val="600"/>
              </a:spcAft>
              <a:buFont typeface="Courier New" panose="02070309020205020404" pitchFamily="49" charset="0"/>
              <a:buChar char="o"/>
            </a:pPr>
            <a:endParaRPr lang="en-US" sz="1200" dirty="0">
              <a:solidFill>
                <a:srgbClr val="17365D"/>
              </a:solidFill>
              <a:latin typeface="Calibri" panose="020F0502020204030204" pitchFamily="34" charset="0"/>
              <a:ea typeface="Cambria" panose="02040503050406030204" pitchFamily="18" charset="0"/>
            </a:endParaRPr>
          </a:p>
          <a:p>
            <a:pPr marL="285750" indent="-285750">
              <a:spcAft>
                <a:spcPts val="600"/>
              </a:spcAft>
              <a:buFont typeface="Wingdings" panose="05000000000000000000" pitchFamily="2" charset="2"/>
              <a:buChar char="v"/>
            </a:pPr>
            <a:r>
              <a:rPr lang="en-US" b="1" dirty="0">
                <a:solidFill>
                  <a:srgbClr val="17365D"/>
                </a:solidFill>
                <a:latin typeface="Calibri" panose="020F0502020204030204" pitchFamily="34" charset="0"/>
                <a:ea typeface="Cambria" panose="02040503050406030204" pitchFamily="18" charset="0"/>
              </a:rPr>
              <a:t>Output 3.3</a:t>
            </a:r>
            <a:r>
              <a:rPr lang="en-US" b="1" dirty="0">
                <a:solidFill>
                  <a:srgbClr val="17365D"/>
                </a:solidFill>
                <a:latin typeface="Calibri" panose="020F0502020204030204" pitchFamily="34" charset="0"/>
                <a:ea typeface="Cambria" panose="02040503050406030204" pitchFamily="18" charset="0"/>
                <a:cs typeface="Cambria" panose="02040503050406030204" pitchFamily="18" charset="0"/>
              </a:rPr>
              <a:t>. </a:t>
            </a:r>
            <a:r>
              <a:rPr lang="en-US" dirty="0">
                <a:solidFill>
                  <a:srgbClr val="17365D"/>
                </a:solidFill>
                <a:latin typeface="Calibri" panose="020F0502020204030204" pitchFamily="34" charset="0"/>
                <a:ea typeface="Cambria" panose="02040503050406030204" pitchFamily="18" charset="0"/>
              </a:rPr>
              <a:t>Strengthened community resilience to flooding through the participatory design and implementation of </a:t>
            </a:r>
            <a:r>
              <a:rPr lang="en-US" u="sng" dirty="0">
                <a:solidFill>
                  <a:srgbClr val="17365D"/>
                </a:solidFill>
                <a:latin typeface="Calibri" panose="020F0502020204030204" pitchFamily="34" charset="0"/>
                <a:ea typeface="Cambria" panose="02040503050406030204" pitchFamily="18" charset="0"/>
              </a:rPr>
              <a:t>non-structural community-based</a:t>
            </a:r>
            <a:r>
              <a:rPr lang="en-US" dirty="0">
                <a:solidFill>
                  <a:srgbClr val="17365D"/>
                </a:solidFill>
                <a:latin typeface="Calibri" panose="020F0502020204030204" pitchFamily="34" charset="0"/>
                <a:ea typeface="Cambria" panose="02040503050406030204" pitchFamily="18" charset="0"/>
              </a:rPr>
              <a:t> resilience, adaptation and awareness </a:t>
            </a:r>
            <a:r>
              <a:rPr lang="en-US" u="sng" dirty="0">
                <a:solidFill>
                  <a:srgbClr val="17365D"/>
                </a:solidFill>
                <a:latin typeface="Calibri" panose="020F0502020204030204" pitchFamily="34" charset="0"/>
                <a:ea typeface="Cambria" panose="02040503050406030204" pitchFamily="18" charset="0"/>
              </a:rPr>
              <a:t>measures</a:t>
            </a:r>
          </a:p>
          <a:p>
            <a:pPr marL="742950" lvl="1" indent="-285750">
              <a:spcAft>
                <a:spcPts val="600"/>
              </a:spcAft>
              <a:buFont typeface="Arial" panose="020B0604020202020204" pitchFamily="34" charset="0"/>
              <a:buChar char="•"/>
            </a:pPr>
            <a:r>
              <a:rPr lang="en-US" dirty="0">
                <a:solidFill>
                  <a:srgbClr val="17365D"/>
                </a:solidFill>
                <a:latin typeface="Calibri" panose="020F0502020204030204" pitchFamily="34" charset="0"/>
                <a:ea typeface="Cambria" panose="02040503050406030204" pitchFamily="18" charset="0"/>
              </a:rPr>
              <a:t>To be illustrated in the UNDP Workshop, Development of the  FRM Strategy and the Plan (Tirana 18 Oct. 2023) </a:t>
            </a:r>
            <a:endParaRPr lang="en-US" dirty="0">
              <a:solidFill>
                <a:srgbClr val="17365D"/>
              </a:solidFill>
              <a:highlight>
                <a:srgbClr val="FFFF00"/>
              </a:highlight>
              <a:latin typeface="Calibri" panose="020F0502020204030204" pitchFamily="34" charset="0"/>
              <a:ea typeface="Cambria" panose="02040503050406030204" pitchFamily="18" charset="0"/>
            </a:endParaRPr>
          </a:p>
        </p:txBody>
      </p:sp>
    </p:spTree>
    <p:extLst>
      <p:ext uri="{BB962C8B-B14F-4D97-AF65-F5344CB8AC3E}">
        <p14:creationId xmlns:p14="http://schemas.microsoft.com/office/powerpoint/2010/main" val="7136857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17280</TotalTime>
  <Words>1983</Words>
  <Application>Microsoft Office PowerPoint</Application>
  <PresentationFormat>On-screen Show (4:3)</PresentationFormat>
  <Paragraphs>248</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Tema di Office</vt:lpstr>
      <vt:lpstr>3rd Meeting  Expert Working Group on Floods (Ulcinj, Montenegro)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Novak Cadjenovic (GWP-Med)</cp:lastModifiedBy>
  <cp:revision>990</cp:revision>
  <dcterms:created xsi:type="dcterms:W3CDTF">2021-05-14T17:16:41Z</dcterms:created>
  <dcterms:modified xsi:type="dcterms:W3CDTF">2023-10-12T08:21:51Z</dcterms:modified>
</cp:coreProperties>
</file>